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1"/>
  </p:notesMasterIdLst>
  <p:handoutMasterIdLst>
    <p:handoutMasterId r:id="rId82"/>
  </p:handoutMasterIdLst>
  <p:sldIdLst>
    <p:sldId id="265" r:id="rId2"/>
    <p:sldId id="310" r:id="rId3"/>
    <p:sldId id="400" r:id="rId4"/>
    <p:sldId id="401" r:id="rId5"/>
    <p:sldId id="402" r:id="rId6"/>
    <p:sldId id="403" r:id="rId7"/>
    <p:sldId id="404" r:id="rId8"/>
    <p:sldId id="405" r:id="rId9"/>
    <p:sldId id="406" r:id="rId10"/>
    <p:sldId id="407" r:id="rId11"/>
    <p:sldId id="408" r:id="rId12"/>
    <p:sldId id="409" r:id="rId13"/>
    <p:sldId id="410" r:id="rId14"/>
    <p:sldId id="411" r:id="rId15"/>
    <p:sldId id="412" r:id="rId16"/>
    <p:sldId id="419" r:id="rId17"/>
    <p:sldId id="420" r:id="rId18"/>
    <p:sldId id="413" r:id="rId19"/>
    <p:sldId id="414" r:id="rId20"/>
    <p:sldId id="415" r:id="rId21"/>
    <p:sldId id="416" r:id="rId22"/>
    <p:sldId id="417" r:id="rId23"/>
    <p:sldId id="418" r:id="rId24"/>
    <p:sldId id="320" r:id="rId25"/>
    <p:sldId id="321" r:id="rId26"/>
    <p:sldId id="322" r:id="rId27"/>
    <p:sldId id="324" r:id="rId28"/>
    <p:sldId id="325" r:id="rId29"/>
    <p:sldId id="326" r:id="rId30"/>
    <p:sldId id="333" r:id="rId31"/>
    <p:sldId id="327" r:id="rId32"/>
    <p:sldId id="363" r:id="rId33"/>
    <p:sldId id="364" r:id="rId34"/>
    <p:sldId id="368" r:id="rId35"/>
    <p:sldId id="365" r:id="rId36"/>
    <p:sldId id="330" r:id="rId37"/>
    <p:sldId id="366" r:id="rId38"/>
    <p:sldId id="328" r:id="rId39"/>
    <p:sldId id="332" r:id="rId40"/>
    <p:sldId id="367" r:id="rId41"/>
    <p:sldId id="335" r:id="rId42"/>
    <p:sldId id="339" r:id="rId43"/>
    <p:sldId id="340" r:id="rId44"/>
    <p:sldId id="341" r:id="rId45"/>
    <p:sldId id="342" r:id="rId46"/>
    <p:sldId id="343" r:id="rId47"/>
    <p:sldId id="369" r:id="rId48"/>
    <p:sldId id="370" r:id="rId49"/>
    <p:sldId id="371" r:id="rId50"/>
    <p:sldId id="372" r:id="rId51"/>
    <p:sldId id="373" r:id="rId52"/>
    <p:sldId id="344" r:id="rId53"/>
    <p:sldId id="345" r:id="rId54"/>
    <p:sldId id="346" r:id="rId55"/>
    <p:sldId id="350" r:id="rId56"/>
    <p:sldId id="351" r:id="rId57"/>
    <p:sldId id="375" r:id="rId58"/>
    <p:sldId id="377" r:id="rId59"/>
    <p:sldId id="358" r:id="rId60"/>
    <p:sldId id="374" r:id="rId61"/>
    <p:sldId id="387" r:id="rId62"/>
    <p:sldId id="388" r:id="rId63"/>
    <p:sldId id="389" r:id="rId64"/>
    <p:sldId id="390" r:id="rId65"/>
    <p:sldId id="378" r:id="rId66"/>
    <p:sldId id="391" r:id="rId67"/>
    <p:sldId id="394" r:id="rId68"/>
    <p:sldId id="395" r:id="rId69"/>
    <p:sldId id="392" r:id="rId70"/>
    <p:sldId id="379" r:id="rId71"/>
    <p:sldId id="380" r:id="rId72"/>
    <p:sldId id="398" r:id="rId73"/>
    <p:sldId id="399" r:id="rId74"/>
    <p:sldId id="382" r:id="rId75"/>
    <p:sldId id="384" r:id="rId76"/>
    <p:sldId id="393" r:id="rId77"/>
    <p:sldId id="396" r:id="rId78"/>
    <p:sldId id="397" r:id="rId79"/>
    <p:sldId id="385" r:id="rId80"/>
  </p:sldIdLst>
  <p:sldSz cx="12188825" cy="6858000"/>
  <p:notesSz cx="6858000" cy="9144000"/>
  <p:custDataLst>
    <p:tags r:id="rId83"/>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951B9575-3E14-40F8-A4CC-237FD73EF183}">
          <p14:sldIdLst>
            <p14:sldId id="265"/>
            <p14:sldId id="310"/>
            <p14:sldId id="400"/>
            <p14:sldId id="401"/>
            <p14:sldId id="402"/>
            <p14:sldId id="403"/>
            <p14:sldId id="404"/>
            <p14:sldId id="405"/>
            <p14:sldId id="406"/>
            <p14:sldId id="407"/>
            <p14:sldId id="408"/>
            <p14:sldId id="409"/>
            <p14:sldId id="410"/>
            <p14:sldId id="411"/>
            <p14:sldId id="412"/>
            <p14:sldId id="419"/>
            <p14:sldId id="420"/>
            <p14:sldId id="413"/>
            <p14:sldId id="414"/>
            <p14:sldId id="415"/>
            <p14:sldId id="416"/>
            <p14:sldId id="417"/>
            <p14:sldId id="418"/>
            <p14:sldId id="320"/>
            <p14:sldId id="321"/>
            <p14:sldId id="322"/>
            <p14:sldId id="324"/>
            <p14:sldId id="325"/>
            <p14:sldId id="326"/>
            <p14:sldId id="333"/>
            <p14:sldId id="327"/>
            <p14:sldId id="363"/>
            <p14:sldId id="364"/>
            <p14:sldId id="368"/>
            <p14:sldId id="365"/>
            <p14:sldId id="330"/>
            <p14:sldId id="366"/>
            <p14:sldId id="328"/>
            <p14:sldId id="332"/>
            <p14:sldId id="367"/>
            <p14:sldId id="335"/>
            <p14:sldId id="339"/>
            <p14:sldId id="340"/>
            <p14:sldId id="341"/>
            <p14:sldId id="342"/>
            <p14:sldId id="343"/>
            <p14:sldId id="369"/>
            <p14:sldId id="370"/>
            <p14:sldId id="371"/>
            <p14:sldId id="372"/>
            <p14:sldId id="373"/>
            <p14:sldId id="344"/>
            <p14:sldId id="345"/>
          </p14:sldIdLst>
        </p14:section>
        <p14:section name="Untitled Section" id="{068EA56C-4353-4D7C-A612-659F15D4C34E}">
          <p14:sldIdLst>
            <p14:sldId id="346"/>
            <p14:sldId id="350"/>
            <p14:sldId id="351"/>
            <p14:sldId id="375"/>
            <p14:sldId id="377"/>
            <p14:sldId id="358"/>
            <p14:sldId id="374"/>
            <p14:sldId id="387"/>
            <p14:sldId id="388"/>
            <p14:sldId id="389"/>
            <p14:sldId id="390"/>
            <p14:sldId id="378"/>
            <p14:sldId id="391"/>
            <p14:sldId id="394"/>
            <p14:sldId id="395"/>
            <p14:sldId id="392"/>
            <p14:sldId id="379"/>
            <p14:sldId id="380"/>
            <p14:sldId id="398"/>
            <p14:sldId id="399"/>
            <p14:sldId id="382"/>
            <p14:sldId id="384"/>
            <p14:sldId id="393"/>
            <p14:sldId id="396"/>
            <p14:sldId id="397"/>
            <p14:sldId id="385"/>
          </p14:sldIdLst>
        </p14:section>
      </p14:sectionLst>
    </p:ext>
    <p:ext uri="{EFAFB233-063F-42B5-8137-9DF3F51BA10A}">
      <p15:sldGuideLst xmlns:p15="http://schemas.microsoft.com/office/powerpoint/2012/main">
        <p15:guide id="1" pos="3839"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7" autoAdjust="0"/>
  </p:normalViewPr>
  <p:slideViewPr>
    <p:cSldViewPr showGuides="1">
      <p:cViewPr varScale="1">
        <p:scale>
          <a:sx n="84" d="100"/>
          <a:sy n="84" d="100"/>
        </p:scale>
        <p:origin x="658" y="77"/>
      </p:cViewPr>
      <p:guideLst>
        <p:guide pos="3839"/>
        <p:guide orient="horz" pos="216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howGuides="1">
      <p:cViewPr varScale="1">
        <p:scale>
          <a:sx n="63" d="100"/>
          <a:sy n="63" d="100"/>
        </p:scale>
        <p:origin x="1986" y="10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handoutMaster" Target="handoutMasters/handoutMaster1.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notesMaster" Target="notesMasters/notesMaster1.xml"/><Relationship Id="rId86"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9088EAF-6ECA-4616-85EF-35AA19C641F3}" type="datetimeFigureOut">
              <a:rPr lang="en-US"/>
              <a:t>6/7/2021</a:t>
            </a:fld>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9F912AB-2776-42F2-A957-313FC7EFEDB9}" type="slidenum">
              <a:rPr/>
              <a:t>‹#›</a:t>
            </a:fld>
            <a:endParaRPr/>
          </a:p>
        </p:txBody>
      </p:sp>
    </p:spTree>
    <p:extLst>
      <p:ext uri="{BB962C8B-B14F-4D97-AF65-F5344CB8AC3E}">
        <p14:creationId xmlns:p14="http://schemas.microsoft.com/office/powerpoint/2010/main" val="393206574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ABD2D7A-D230-4F91-BD59-0A39C2703BA8}" type="datetimeFigureOut">
              <a:rPr lang="en-US"/>
              <a:t>6/7/2021</a:t>
            </a:fld>
            <a:endParaRPr/>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a:t>Click to edit Master text styles</a:t>
            </a:r>
          </a:p>
          <a:p>
            <a:pPr lvl="1"/>
            <a:r>
              <a:rPr/>
              <a:t>Second level</a:t>
            </a:r>
          </a:p>
          <a:p>
            <a:pPr lvl="2"/>
            <a:r>
              <a:rPr/>
              <a:t>Third level</a:t>
            </a:r>
          </a:p>
          <a:p>
            <a:pPr lvl="3"/>
            <a:r>
              <a:rPr/>
              <a:t>Fourth level</a:t>
            </a:r>
          </a:p>
          <a:p>
            <a:pPr lvl="4"/>
            <a:r>
              <a:rP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93199CD-3E1B-4AE6-990F-76F925F5EA9F}" type="slidenum">
              <a:rPr/>
              <a:t>‹#›</a:t>
            </a:fld>
            <a:endParaRPr/>
          </a:p>
        </p:txBody>
      </p:sp>
    </p:spTree>
    <p:extLst>
      <p:ext uri="{BB962C8B-B14F-4D97-AF65-F5344CB8AC3E}">
        <p14:creationId xmlns:p14="http://schemas.microsoft.com/office/powerpoint/2010/main" val="42765798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F93199CD-3E1B-4AE6-990F-76F925F5EA9F}" type="slidenum">
              <a:rPr lang="en-IN" smtClean="0"/>
              <a:t>2</a:t>
            </a:fld>
            <a:endParaRPr lang="en-IN"/>
          </a:p>
        </p:txBody>
      </p:sp>
    </p:spTree>
    <p:extLst>
      <p:ext uri="{BB962C8B-B14F-4D97-AF65-F5344CB8AC3E}">
        <p14:creationId xmlns:p14="http://schemas.microsoft.com/office/powerpoint/2010/main" val="4529032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F93199CD-3E1B-4AE6-990F-76F925F5EA9F}" type="slidenum">
              <a:rPr lang="en-IN" smtClean="0"/>
              <a:t>24</a:t>
            </a:fld>
            <a:endParaRPr lang="en-IN"/>
          </a:p>
        </p:txBody>
      </p:sp>
    </p:spTree>
    <p:extLst>
      <p:ext uri="{BB962C8B-B14F-4D97-AF65-F5344CB8AC3E}">
        <p14:creationId xmlns:p14="http://schemas.microsoft.com/office/powerpoint/2010/main" val="216462403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065214" y="1828800"/>
            <a:ext cx="8229600" cy="2895600"/>
          </a:xfrm>
        </p:spPr>
        <p:txBody>
          <a:bodyPr anchor="b">
            <a:normAutofit/>
          </a:bodyPr>
          <a:lstStyle>
            <a:lvl1pPr>
              <a:lnSpc>
                <a:spcPct val="80000"/>
              </a:lnSpc>
              <a:defRPr sz="6600">
                <a:solidFill>
                  <a:schemeClr val="tx1"/>
                </a:solidFill>
              </a:defRPr>
            </a:lvl1pPr>
          </a:lstStyle>
          <a:p>
            <a:r>
              <a:rPr lang="en-US" smtClean="0"/>
              <a:t>Click to edit Master title style</a:t>
            </a:r>
            <a:endParaRPr/>
          </a:p>
        </p:txBody>
      </p:sp>
      <p:sp>
        <p:nvSpPr>
          <p:cNvPr id="3" name="Subtitle 2"/>
          <p:cNvSpPr>
            <a:spLocks noGrp="1"/>
          </p:cNvSpPr>
          <p:nvPr>
            <p:ph type="subTitle" idx="1"/>
          </p:nvPr>
        </p:nvSpPr>
        <p:spPr>
          <a:xfrm>
            <a:off x="1065213" y="4800600"/>
            <a:ext cx="8229600" cy="1219200"/>
          </a:xfrm>
        </p:spPr>
        <p:txBody>
          <a:bodyPr>
            <a:normAutofit/>
          </a:bodyPr>
          <a:lstStyle>
            <a:lvl1pPr marL="0" indent="0" algn="l">
              <a:spcBef>
                <a:spcPts val="0"/>
              </a:spcBef>
              <a:buNone/>
              <a:defRPr sz="2000" cap="all" spc="200" baseline="0">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a:p>
        </p:txBody>
      </p:sp>
    </p:spTree>
    <p:extLst>
      <p:ext uri="{BB962C8B-B14F-4D97-AF65-F5344CB8AC3E}">
        <p14:creationId xmlns:p14="http://schemas.microsoft.com/office/powerpoint/2010/main" val="94999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03F41C87-7AD9-4845-A077-840E4A0F3F06}" type="datetimeFigureOut">
              <a:rPr lang="en-US"/>
              <a:t>6/7/2021</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460095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42412" y="381001"/>
            <a:ext cx="1524001" cy="5638800"/>
          </a:xfrm>
        </p:spPr>
        <p:txBody>
          <a:bodyPr vert="eaVert"/>
          <a:lstStyle/>
          <a:p>
            <a:r>
              <a:rPr lang="en-US" smtClean="0"/>
              <a:t>Click to edit Master title style</a:t>
            </a:r>
            <a:endParaRPr/>
          </a:p>
        </p:txBody>
      </p:sp>
      <p:sp>
        <p:nvSpPr>
          <p:cNvPr id="3" name="Vertical Text Placeholder 2"/>
          <p:cNvSpPr>
            <a:spLocks noGrp="1"/>
          </p:cNvSpPr>
          <p:nvPr>
            <p:ph type="body" orient="vert" idx="1"/>
          </p:nvPr>
        </p:nvSpPr>
        <p:spPr>
          <a:xfrm>
            <a:off x="1522412" y="381001"/>
            <a:ext cx="7391399" cy="56388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03F41C87-7AD9-4845-A077-840E4A0F3F06}" type="datetimeFigureOut">
              <a:rPr lang="en-US"/>
              <a:t>6/7/2021</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4079035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2413" y="381000"/>
            <a:ext cx="9144001" cy="671736"/>
          </a:xfrm>
        </p:spPr>
        <p:txBody>
          <a:bodyPr anchor="t"/>
          <a:lstStyle/>
          <a:p>
            <a:r>
              <a:rPr lang="en-US" dirty="0" smtClean="0"/>
              <a:t>Click to edit Master title style</a:t>
            </a:r>
            <a:endParaRPr dirty="0"/>
          </a:p>
        </p:txBody>
      </p:sp>
      <p:sp>
        <p:nvSpPr>
          <p:cNvPr id="3" name="Content Placeholder 2"/>
          <p:cNvSpPr>
            <a:spLocks noGrp="1"/>
          </p:cNvSpPr>
          <p:nvPr>
            <p:ph idx="1"/>
          </p:nvPr>
        </p:nvSpPr>
        <p:spPr>
          <a:xfrm>
            <a:off x="1522413" y="1268761"/>
            <a:ext cx="9134391" cy="4751040"/>
          </a:xfrm>
        </p:spPr>
        <p:txBody>
          <a:bodyPr/>
          <a:lstStyle>
            <a:lvl5pPr>
              <a:defRPr/>
            </a:lvl5pPr>
            <a:lvl6pPr>
              <a:defRPr/>
            </a:lvl6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dirty="0"/>
          </a:p>
        </p:txBody>
      </p:sp>
      <p:sp>
        <p:nvSpPr>
          <p:cNvPr id="5" name="Footer Placeholder 4"/>
          <p:cNvSpPr>
            <a:spLocks noGrp="1"/>
          </p:cNvSpPr>
          <p:nvPr>
            <p:ph type="ftr" sz="quarter" idx="11"/>
          </p:nvPr>
        </p:nvSpPr>
        <p:spPr/>
        <p:txBody>
          <a:bodyPr/>
          <a:lstStyle/>
          <a:p>
            <a:endParaRPr dirty="0"/>
          </a:p>
        </p:txBody>
      </p:sp>
      <p:sp>
        <p:nvSpPr>
          <p:cNvPr id="4" name="Date Placeholder 3"/>
          <p:cNvSpPr>
            <a:spLocks noGrp="1"/>
          </p:cNvSpPr>
          <p:nvPr>
            <p:ph type="dt" sz="half" idx="10"/>
          </p:nvPr>
        </p:nvSpPr>
        <p:spPr/>
        <p:txBody>
          <a:bodyPr/>
          <a:lstStyle/>
          <a:p>
            <a:fld id="{03F41C87-7AD9-4845-A077-840E4A0F3F06}" type="datetimeFigureOut">
              <a:rPr lang="en-US"/>
              <a:t>6/7/2021</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2738254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59614" y="2514600"/>
            <a:ext cx="8692399" cy="2819400"/>
          </a:xfrm>
        </p:spPr>
        <p:txBody>
          <a:bodyPr anchor="b">
            <a:normAutofit/>
          </a:bodyPr>
          <a:lstStyle>
            <a:lvl1pPr algn="l">
              <a:lnSpc>
                <a:spcPct val="80000"/>
              </a:lnSpc>
              <a:defRPr sz="4800" b="0" cap="none" baseline="0"/>
            </a:lvl1pPr>
          </a:lstStyle>
          <a:p>
            <a:r>
              <a:rPr lang="en-US" smtClean="0"/>
              <a:t>Click to edit Master title style</a:t>
            </a:r>
            <a:endParaRPr/>
          </a:p>
        </p:txBody>
      </p:sp>
      <p:sp>
        <p:nvSpPr>
          <p:cNvPr id="3" name="Text Placeholder 2"/>
          <p:cNvSpPr>
            <a:spLocks noGrp="1"/>
          </p:cNvSpPr>
          <p:nvPr>
            <p:ph type="body" idx="1"/>
          </p:nvPr>
        </p:nvSpPr>
        <p:spPr>
          <a:xfrm>
            <a:off x="1065213" y="5410200"/>
            <a:ext cx="8687333" cy="609601"/>
          </a:xfrm>
        </p:spPr>
        <p:txBody>
          <a:bodyPr anchor="t">
            <a:normAutofit/>
          </a:bodyPr>
          <a:lstStyle>
            <a:lvl1pPr marL="0" indent="0">
              <a:spcBef>
                <a:spcPts val="0"/>
              </a:spcBef>
              <a:buNone/>
              <a:defRPr sz="2000" cap="all" spc="200" baseline="0">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5" name="Footer Placeholder 4"/>
          <p:cNvSpPr>
            <a:spLocks noGrp="1"/>
          </p:cNvSpPr>
          <p:nvPr>
            <p:ph type="ftr" sz="quarter" idx="11"/>
          </p:nvPr>
        </p:nvSpPr>
        <p:spPr/>
        <p:txBody>
          <a:bodyPr/>
          <a:lstStyle/>
          <a:p>
            <a:endParaRPr dirty="0"/>
          </a:p>
        </p:txBody>
      </p:sp>
      <p:sp>
        <p:nvSpPr>
          <p:cNvPr id="4" name="Date Placeholder 3"/>
          <p:cNvSpPr>
            <a:spLocks noGrp="1"/>
          </p:cNvSpPr>
          <p:nvPr>
            <p:ph type="dt" sz="half" idx="10"/>
          </p:nvPr>
        </p:nvSpPr>
        <p:spPr/>
        <p:txBody>
          <a:bodyPr/>
          <a:lstStyle/>
          <a:p>
            <a:fld id="{03F41C87-7AD9-4845-A077-840E4A0F3F06}" type="datetimeFigureOut">
              <a:rPr lang="en-US"/>
              <a:t>6/7/2021</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1761813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sz="half" idx="1"/>
          </p:nvPr>
        </p:nvSpPr>
        <p:spPr>
          <a:xfrm>
            <a:off x="1504781" y="1905001"/>
            <a:ext cx="4419599" cy="41148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Content Placeholder 3"/>
          <p:cNvSpPr>
            <a:spLocks noGrp="1"/>
          </p:cNvSpPr>
          <p:nvPr>
            <p:ph sz="half" idx="2"/>
          </p:nvPr>
        </p:nvSpPr>
        <p:spPr>
          <a:xfrm>
            <a:off x="6229183" y="1905001"/>
            <a:ext cx="4419600" cy="41148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6" name="Footer Placeholder 5"/>
          <p:cNvSpPr>
            <a:spLocks noGrp="1"/>
          </p:cNvSpPr>
          <p:nvPr>
            <p:ph type="ftr" sz="quarter" idx="11"/>
          </p:nvPr>
        </p:nvSpPr>
        <p:spPr/>
        <p:txBody>
          <a:bodyPr/>
          <a:lstStyle/>
          <a:p>
            <a:endParaRPr dirty="0"/>
          </a:p>
        </p:txBody>
      </p:sp>
      <p:sp>
        <p:nvSpPr>
          <p:cNvPr id="5" name="Date Placeholder 4"/>
          <p:cNvSpPr>
            <a:spLocks noGrp="1"/>
          </p:cNvSpPr>
          <p:nvPr>
            <p:ph type="dt" sz="half" idx="10"/>
          </p:nvPr>
        </p:nvSpPr>
        <p:spPr/>
        <p:txBody>
          <a:bodyPr/>
          <a:lstStyle/>
          <a:p>
            <a:fld id="{03F41C87-7AD9-4845-A077-840E4A0F3F06}" type="datetimeFigureOut">
              <a:rPr lang="en-US"/>
              <a:t>6/7/2021</a:t>
            </a:fld>
            <a:endParaRPr/>
          </a:p>
        </p:txBody>
      </p:sp>
      <p:sp>
        <p:nvSpPr>
          <p:cNvPr id="7" name="Slide Number Placeholder 6"/>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2825340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a:p>
        </p:txBody>
      </p:sp>
      <p:sp>
        <p:nvSpPr>
          <p:cNvPr id="3" name="Text Placeholder 2"/>
          <p:cNvSpPr>
            <a:spLocks noGrp="1"/>
          </p:cNvSpPr>
          <p:nvPr>
            <p:ph type="body" idx="1"/>
          </p:nvPr>
        </p:nvSpPr>
        <p:spPr>
          <a:xfrm>
            <a:off x="1522411" y="1905000"/>
            <a:ext cx="4416552" cy="762000"/>
          </a:xfrm>
        </p:spPr>
        <p:txBody>
          <a:bodyPr anchor="ctr">
            <a:noAutofit/>
          </a:bodyPr>
          <a:lstStyle>
            <a:lvl1pPr marL="0" indent="0">
              <a:spcBef>
                <a:spcPts val="0"/>
              </a:spcBef>
              <a:buNone/>
              <a:defRPr sz="2000" b="0" cap="all" spc="20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522411" y="2743201"/>
            <a:ext cx="4416552" cy="32766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Text Placeholder 4"/>
          <p:cNvSpPr>
            <a:spLocks noGrp="1"/>
          </p:cNvSpPr>
          <p:nvPr>
            <p:ph type="body" sz="quarter" idx="3"/>
          </p:nvPr>
        </p:nvSpPr>
        <p:spPr>
          <a:xfrm>
            <a:off x="6249861" y="1905000"/>
            <a:ext cx="4416552" cy="762000"/>
          </a:xfrm>
        </p:spPr>
        <p:txBody>
          <a:bodyPr anchor="ctr">
            <a:noAutofit/>
          </a:bodyPr>
          <a:lstStyle>
            <a:lvl1pPr marL="0" indent="0">
              <a:spcBef>
                <a:spcPts val="0"/>
              </a:spcBef>
              <a:buNone/>
              <a:defRPr sz="2000" b="0" cap="all" spc="20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249861" y="2743201"/>
            <a:ext cx="4416552" cy="32766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8" name="Footer Placeholder 7"/>
          <p:cNvSpPr>
            <a:spLocks noGrp="1"/>
          </p:cNvSpPr>
          <p:nvPr>
            <p:ph type="ftr" sz="quarter" idx="11"/>
          </p:nvPr>
        </p:nvSpPr>
        <p:spPr/>
        <p:txBody>
          <a:bodyPr/>
          <a:lstStyle/>
          <a:p>
            <a:endParaRPr dirty="0"/>
          </a:p>
        </p:txBody>
      </p:sp>
      <p:sp>
        <p:nvSpPr>
          <p:cNvPr id="7" name="Date Placeholder 6"/>
          <p:cNvSpPr>
            <a:spLocks noGrp="1"/>
          </p:cNvSpPr>
          <p:nvPr>
            <p:ph type="dt" sz="half" idx="10"/>
          </p:nvPr>
        </p:nvSpPr>
        <p:spPr/>
        <p:txBody>
          <a:bodyPr/>
          <a:lstStyle/>
          <a:p>
            <a:fld id="{03F41C87-7AD9-4845-A077-840E4A0F3F06}" type="datetimeFigureOut">
              <a:rPr lang="en-US"/>
              <a:t>6/7/2021</a:t>
            </a:fld>
            <a:endParaRPr/>
          </a:p>
        </p:txBody>
      </p:sp>
      <p:sp>
        <p:nvSpPr>
          <p:cNvPr id="9" name="Slide Number Placeholder 8"/>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4208419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4" name="Footer Placeholder 3"/>
          <p:cNvSpPr>
            <a:spLocks noGrp="1"/>
          </p:cNvSpPr>
          <p:nvPr>
            <p:ph type="ftr" sz="quarter" idx="11"/>
          </p:nvPr>
        </p:nvSpPr>
        <p:spPr/>
        <p:txBody>
          <a:bodyPr/>
          <a:lstStyle/>
          <a:p>
            <a:endParaRPr/>
          </a:p>
        </p:txBody>
      </p:sp>
      <p:sp>
        <p:nvSpPr>
          <p:cNvPr id="3" name="Date Placeholder 2"/>
          <p:cNvSpPr>
            <a:spLocks noGrp="1"/>
          </p:cNvSpPr>
          <p:nvPr>
            <p:ph type="dt" sz="half" idx="10"/>
          </p:nvPr>
        </p:nvSpPr>
        <p:spPr/>
        <p:txBody>
          <a:bodyPr/>
          <a:lstStyle/>
          <a:p>
            <a:fld id="{03F41C87-7AD9-4845-A077-840E4A0F3F06}" type="datetimeFigureOut">
              <a:rPr lang="en-US"/>
              <a:t>6/7/2021</a:t>
            </a:fld>
            <a:endParaRPr/>
          </a:p>
        </p:txBody>
      </p:sp>
      <p:sp>
        <p:nvSpPr>
          <p:cNvPr id="5" name="Slide Number Placeholder 4"/>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1626631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bg2"/>
        </a:solid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endParaRPr/>
          </a:p>
        </p:txBody>
      </p:sp>
      <p:sp>
        <p:nvSpPr>
          <p:cNvPr id="2" name="Date Placeholder 1"/>
          <p:cNvSpPr>
            <a:spLocks noGrp="1"/>
          </p:cNvSpPr>
          <p:nvPr>
            <p:ph type="dt" sz="half" idx="10"/>
          </p:nvPr>
        </p:nvSpPr>
        <p:spPr/>
        <p:txBody>
          <a:bodyPr/>
          <a:lstStyle/>
          <a:p>
            <a:fld id="{03F41C87-7AD9-4845-A077-840E4A0F3F06}" type="datetimeFigureOut">
              <a:rPr lang="en-US"/>
              <a:t>6/7/2021</a:t>
            </a:fld>
            <a:endParaRPr/>
          </a:p>
        </p:txBody>
      </p:sp>
      <p:sp>
        <p:nvSpPr>
          <p:cNvPr id="4" name="Slide Number Placeholder 3"/>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3607540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55604" y="1905000"/>
            <a:ext cx="3596607" cy="2667000"/>
          </a:xfrm>
        </p:spPr>
        <p:txBody>
          <a:bodyPr anchor="b">
            <a:noAutofit/>
          </a:bodyPr>
          <a:lstStyle>
            <a:lvl1pPr algn="l">
              <a:lnSpc>
                <a:spcPct val="90000"/>
              </a:lnSpc>
              <a:defRPr sz="3600" b="0" baseline="0">
                <a:solidFill>
                  <a:schemeClr val="tx1"/>
                </a:solidFill>
              </a:defRPr>
            </a:lvl1pPr>
          </a:lstStyle>
          <a:p>
            <a:r>
              <a:rPr lang="en-US" smtClean="0"/>
              <a:t>Click to edit Master title style</a:t>
            </a:r>
            <a:endParaRPr/>
          </a:p>
        </p:txBody>
      </p:sp>
      <p:sp>
        <p:nvSpPr>
          <p:cNvPr id="4" name="Text Placeholder 3"/>
          <p:cNvSpPr>
            <a:spLocks noGrp="1"/>
          </p:cNvSpPr>
          <p:nvPr>
            <p:ph type="body" sz="half" idx="2"/>
          </p:nvPr>
        </p:nvSpPr>
        <p:spPr>
          <a:xfrm>
            <a:off x="1065213" y="4648200"/>
            <a:ext cx="3581399" cy="1371600"/>
          </a:xfrm>
        </p:spPr>
        <p:txBody>
          <a:bodyPr>
            <a:normAutofit/>
          </a:bodyPr>
          <a:lstStyle>
            <a:lvl1pPr marL="0" indent="0">
              <a:lnSpc>
                <a:spcPct val="90000"/>
              </a:lnSpc>
              <a:spcBef>
                <a:spcPts val="12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Content Placeholder 2"/>
          <p:cNvSpPr>
            <a:spLocks noGrp="1"/>
          </p:cNvSpPr>
          <p:nvPr>
            <p:ph idx="1"/>
          </p:nvPr>
        </p:nvSpPr>
        <p:spPr>
          <a:xfrm>
            <a:off x="4951414" y="685800"/>
            <a:ext cx="6400800" cy="53340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6" name="Footer Placeholder 5"/>
          <p:cNvSpPr>
            <a:spLocks noGrp="1"/>
          </p:cNvSpPr>
          <p:nvPr>
            <p:ph type="ftr" sz="quarter" idx="11"/>
          </p:nvPr>
        </p:nvSpPr>
        <p:spPr/>
        <p:txBody>
          <a:bodyPr/>
          <a:lstStyle/>
          <a:p>
            <a:endParaRPr/>
          </a:p>
        </p:txBody>
      </p:sp>
      <p:sp>
        <p:nvSpPr>
          <p:cNvPr id="5" name="Date Placeholder 4"/>
          <p:cNvSpPr>
            <a:spLocks noGrp="1"/>
          </p:cNvSpPr>
          <p:nvPr>
            <p:ph type="dt" sz="half" idx="10"/>
          </p:nvPr>
        </p:nvSpPr>
        <p:spPr/>
        <p:txBody>
          <a:bodyPr/>
          <a:lstStyle/>
          <a:p>
            <a:fld id="{03F41C87-7AD9-4845-A077-840E4A0F3F06}" type="datetimeFigureOut">
              <a:rPr lang="en-US"/>
              <a:t>6/7/2021</a:t>
            </a:fld>
            <a:endParaRPr/>
          </a:p>
        </p:txBody>
      </p:sp>
      <p:sp>
        <p:nvSpPr>
          <p:cNvPr id="7" name="Slide Number Placeholder 6"/>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2544981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55604" y="1905000"/>
            <a:ext cx="3596607" cy="2667000"/>
          </a:xfrm>
        </p:spPr>
        <p:txBody>
          <a:bodyPr anchor="b">
            <a:normAutofit/>
          </a:bodyPr>
          <a:lstStyle>
            <a:lvl1pPr algn="l">
              <a:lnSpc>
                <a:spcPct val="90000"/>
              </a:lnSpc>
              <a:defRPr sz="3600" b="0" i="0" baseline="0">
                <a:solidFill>
                  <a:schemeClr val="tx1"/>
                </a:solidFill>
              </a:defRPr>
            </a:lvl1pPr>
          </a:lstStyle>
          <a:p>
            <a:r>
              <a:rPr lang="en-US" smtClean="0"/>
              <a:t>Click to edit Master title style</a:t>
            </a:r>
            <a:endParaRPr/>
          </a:p>
        </p:txBody>
      </p:sp>
      <p:sp>
        <p:nvSpPr>
          <p:cNvPr id="4" name="Text Placeholder 3"/>
          <p:cNvSpPr>
            <a:spLocks noGrp="1"/>
          </p:cNvSpPr>
          <p:nvPr>
            <p:ph type="body" sz="half" idx="2"/>
          </p:nvPr>
        </p:nvSpPr>
        <p:spPr>
          <a:xfrm>
            <a:off x="1065213" y="4648200"/>
            <a:ext cx="3581399" cy="1371600"/>
          </a:xfrm>
        </p:spPr>
        <p:txBody>
          <a:bodyPr>
            <a:normAutofit/>
          </a:bodyPr>
          <a:lstStyle>
            <a:lvl1pPr marL="0" indent="0">
              <a:lnSpc>
                <a:spcPct val="90000"/>
              </a:lnSpc>
              <a:spcBef>
                <a:spcPts val="12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Picture Placeholder 2" descr="An empty placeholder to add an image. Click on the placeholder and select the image that you wish to add."/>
          <p:cNvSpPr>
            <a:spLocks noGrp="1"/>
          </p:cNvSpPr>
          <p:nvPr>
            <p:ph type="pic" idx="1"/>
          </p:nvPr>
        </p:nvSpPr>
        <p:spPr>
          <a:xfrm>
            <a:off x="4951414" y="685800"/>
            <a:ext cx="6400799" cy="5334000"/>
          </a:xfrm>
          <a:solidFill>
            <a:schemeClr val="bg2"/>
          </a:solidFill>
          <a:ln w="76200">
            <a:solidFill>
              <a:schemeClr val="tx1"/>
            </a:solidFill>
            <a:miter lim="800000"/>
          </a:ln>
        </p:spPr>
        <p:txBody>
          <a:bodyPr>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a:p>
        </p:txBody>
      </p:sp>
      <p:sp>
        <p:nvSpPr>
          <p:cNvPr id="6" name="Footer Placeholder 5"/>
          <p:cNvSpPr>
            <a:spLocks noGrp="1"/>
          </p:cNvSpPr>
          <p:nvPr>
            <p:ph type="ftr" sz="quarter" idx="11"/>
          </p:nvPr>
        </p:nvSpPr>
        <p:spPr/>
        <p:txBody>
          <a:bodyPr/>
          <a:lstStyle/>
          <a:p>
            <a:endParaRPr dirty="0"/>
          </a:p>
        </p:txBody>
      </p:sp>
      <p:sp>
        <p:nvSpPr>
          <p:cNvPr id="5" name="Date Placeholder 4"/>
          <p:cNvSpPr>
            <a:spLocks noGrp="1"/>
          </p:cNvSpPr>
          <p:nvPr>
            <p:ph type="dt" sz="half" idx="10"/>
          </p:nvPr>
        </p:nvSpPr>
        <p:spPr/>
        <p:txBody>
          <a:bodyPr/>
          <a:lstStyle/>
          <a:p>
            <a:fld id="{03F41C87-7AD9-4845-A077-840E4A0F3F06}" type="datetimeFigureOut">
              <a:rPr lang="en-US"/>
              <a:pPr/>
              <a:t>6/7/2021</a:t>
            </a:fld>
            <a:endParaRPr/>
          </a:p>
        </p:txBody>
      </p:sp>
      <p:sp>
        <p:nvSpPr>
          <p:cNvPr id="7" name="Slide Number Placeholder 6"/>
          <p:cNvSpPr>
            <a:spLocks noGrp="1"/>
          </p:cNvSpPr>
          <p:nvPr>
            <p:ph type="sldNum" sz="quarter" idx="12"/>
          </p:nvPr>
        </p:nvSpPr>
        <p:spPr/>
        <p:txBody>
          <a:bodyPr/>
          <a:lstStyle/>
          <a:p>
            <a:fld id="{2A013F82-EE5E-44EE-A61D-E31C6657F26F}" type="slidenum">
              <a:rPr/>
              <a:pPr/>
              <a:t>‹#›</a:t>
            </a:fld>
            <a:endParaRPr/>
          </a:p>
        </p:txBody>
      </p:sp>
    </p:spTree>
    <p:extLst>
      <p:ext uri="{BB962C8B-B14F-4D97-AF65-F5344CB8AC3E}">
        <p14:creationId xmlns:p14="http://schemas.microsoft.com/office/powerpoint/2010/main" val="2249172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22413" y="381000"/>
            <a:ext cx="9144001" cy="1371600"/>
          </a:xfrm>
          <a:prstGeom prst="rect">
            <a:avLst/>
          </a:prstGeom>
        </p:spPr>
        <p:txBody>
          <a:bodyPr vert="horz" lIns="91440" tIns="45720" rIns="91440" bIns="45720" rtlCol="0" anchor="b">
            <a:normAutofit/>
          </a:bodyPr>
          <a:lstStyle/>
          <a:p>
            <a:r>
              <a:rPr lang="en-US" smtClean="0"/>
              <a:t>Click to edit Master title style</a:t>
            </a:r>
            <a:endParaRPr/>
          </a:p>
        </p:txBody>
      </p:sp>
      <p:sp>
        <p:nvSpPr>
          <p:cNvPr id="3" name="Text Placeholder 2"/>
          <p:cNvSpPr>
            <a:spLocks noGrp="1"/>
          </p:cNvSpPr>
          <p:nvPr>
            <p:ph type="body" idx="1"/>
          </p:nvPr>
        </p:nvSpPr>
        <p:spPr>
          <a:xfrm>
            <a:off x="1522413" y="1904999"/>
            <a:ext cx="9134391" cy="4114801"/>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5" name="Footer Placeholder 4"/>
          <p:cNvSpPr>
            <a:spLocks noGrp="1"/>
          </p:cNvSpPr>
          <p:nvPr>
            <p:ph type="ftr" sz="quarter" idx="3"/>
          </p:nvPr>
        </p:nvSpPr>
        <p:spPr>
          <a:xfrm>
            <a:off x="1522413" y="6400800"/>
            <a:ext cx="6553199" cy="276228"/>
          </a:xfrm>
          <a:prstGeom prst="rect">
            <a:avLst/>
          </a:prstGeom>
        </p:spPr>
        <p:txBody>
          <a:bodyPr vert="horz" lIns="91440" tIns="45720" rIns="91440" bIns="45720" rtlCol="0" anchor="ctr"/>
          <a:lstStyle>
            <a:lvl1pPr algn="l">
              <a:defRPr sz="1100">
                <a:solidFill>
                  <a:schemeClr val="tx1">
                    <a:tint val="75000"/>
                  </a:schemeClr>
                </a:solidFill>
              </a:defRPr>
            </a:lvl1pPr>
          </a:lstStyle>
          <a:p>
            <a:endParaRPr lang="en-US" dirty="0"/>
          </a:p>
        </p:txBody>
      </p:sp>
      <p:sp>
        <p:nvSpPr>
          <p:cNvPr id="4" name="Date Placeholder 3"/>
          <p:cNvSpPr>
            <a:spLocks noGrp="1"/>
          </p:cNvSpPr>
          <p:nvPr>
            <p:ph type="dt" sz="half" idx="2"/>
          </p:nvPr>
        </p:nvSpPr>
        <p:spPr>
          <a:xfrm>
            <a:off x="8226422" y="6400800"/>
            <a:ext cx="1449389" cy="276228"/>
          </a:xfrm>
          <a:prstGeom prst="rect">
            <a:avLst/>
          </a:prstGeom>
        </p:spPr>
        <p:txBody>
          <a:bodyPr vert="horz" lIns="91440" tIns="45720" rIns="91440" bIns="45720" rtlCol="0" anchor="ctr"/>
          <a:lstStyle>
            <a:lvl1pPr algn="r">
              <a:defRPr sz="1100">
                <a:solidFill>
                  <a:schemeClr val="tx1">
                    <a:tint val="75000"/>
                  </a:schemeClr>
                </a:solidFill>
              </a:defRPr>
            </a:lvl1pPr>
          </a:lstStyle>
          <a:p>
            <a:fld id="{03F41C87-7AD9-4845-A077-840E4A0F3F06}" type="datetimeFigureOut">
              <a:rPr lang="en-US" smtClean="0"/>
              <a:pPr/>
              <a:t>6/7/2021</a:t>
            </a:fld>
            <a:endParaRPr lang="en-US"/>
          </a:p>
        </p:txBody>
      </p:sp>
      <p:sp>
        <p:nvSpPr>
          <p:cNvPr id="6" name="Slide Number Placeholder 5"/>
          <p:cNvSpPr>
            <a:spLocks noGrp="1"/>
          </p:cNvSpPr>
          <p:nvPr>
            <p:ph type="sldNum" sz="quarter" idx="4"/>
          </p:nvPr>
        </p:nvSpPr>
        <p:spPr>
          <a:xfrm>
            <a:off x="9828211" y="6400800"/>
            <a:ext cx="838201" cy="276228"/>
          </a:xfrm>
          <a:prstGeom prst="rect">
            <a:avLst/>
          </a:prstGeom>
        </p:spPr>
        <p:txBody>
          <a:bodyPr vert="horz" lIns="91440" tIns="45720" rIns="91440" bIns="45720" rtlCol="0" anchor="ctr"/>
          <a:lstStyle>
            <a:lvl1pPr algn="r">
              <a:defRPr sz="1100">
                <a:solidFill>
                  <a:schemeClr val="tx1">
                    <a:tint val="75000"/>
                  </a:schemeClr>
                </a:solidFill>
              </a:defRPr>
            </a:lvl1pPr>
          </a:lstStyle>
          <a:p>
            <a:fld id="{2A013F82-EE5E-44EE-A61D-E31C6657F26F}" type="slidenum">
              <a:rPr lang="en-US" smtClean="0"/>
              <a:pPr/>
              <a:t>‹#›</a:t>
            </a:fld>
            <a:endParaRPr lang="en-US"/>
          </a:p>
        </p:txBody>
      </p:sp>
    </p:spTree>
    <p:extLst>
      <p:ext uri="{BB962C8B-B14F-4D97-AF65-F5344CB8AC3E}">
        <p14:creationId xmlns:p14="http://schemas.microsoft.com/office/powerpoint/2010/main" val="1403059996"/>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p:titleStyle>
    <p:body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839" userDrawn="1">
          <p15:clr>
            <a:srgbClr val="F26B43"/>
          </p15:clr>
        </p15:guide>
        <p15:guide id="2" orient="horz" pos="216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hyperlink" Target="https://en.wikipedia.org/wiki/Chmod"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hyperlink" Target="https://aws.amazon.com/about-aws/global-infrastructure/regions_az/#:~:text=all%20AWS%20locations-,Regions,AZ's%20within%20a%20geographic%20area." TargetMode="External"/><Relationship Id="rId4" Type="http://schemas.openxmlformats.org/officeDocument/2006/relationships/image" Target="../media/image20.png"/></Relationships>
</file>

<file path=ppt/slides/_rels/slide3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s://docs.aws.amazon.com/AWSEC2/latest/UserGuide/EC2_GetStarted.html" TargetMode="Externa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hyperlink" Target="https://aws.amazon.com/premiumsupport/knowledge-center/create-and-activate-aws-account/"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s://docs.amazonaws.cn/en_us/IAM/latest/UserGuide/getting-started.html" TargetMode="Externa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hyperlink" Target="https://docs.aws.amazon.com/AWSEC2/latest/UserGuide/EC2_GetStarted.html" TargetMode="Externa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53.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hyperlink" Target="https://docs.aws.amazon.com/AWSEC2/latest/UserGuide/ebs-using-volumes.html" TargetMode="Externa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hyperlink" Target="https://en.wikipedia.org/wiki/Chmod" TargetMode="Externa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Day 5</a:t>
            </a:r>
            <a:endParaRPr lang="en-US" dirty="0"/>
          </a:p>
        </p:txBody>
      </p:sp>
      <p:sp>
        <p:nvSpPr>
          <p:cNvPr id="4" name="Subtitle 3"/>
          <p:cNvSpPr>
            <a:spLocks noGrp="1"/>
          </p:cNvSpPr>
          <p:nvPr>
            <p:ph type="subTitle" idx="1"/>
          </p:nvPr>
        </p:nvSpPr>
        <p:spPr/>
        <p:txBody>
          <a:bodyPr/>
          <a:lstStyle/>
          <a:p>
            <a:r>
              <a:rPr lang="it-IT" dirty="0" smtClean="0"/>
              <a:t>Amazon Web Services, Unix, Containers</a:t>
            </a:r>
            <a:endParaRPr lang="it-IT" dirty="0"/>
          </a:p>
        </p:txBody>
      </p:sp>
    </p:spTree>
    <p:extLst>
      <p:ext uri="{BB962C8B-B14F-4D97-AF65-F5344CB8AC3E}">
        <p14:creationId xmlns:p14="http://schemas.microsoft.com/office/powerpoint/2010/main" val="2808920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Lab: </a:t>
            </a:r>
            <a:r>
              <a:rPr lang="en-IN" dirty="0" err="1" smtClean="0"/>
              <a:t>FilePermission</a:t>
            </a:r>
            <a:endParaRPr lang="en-IN" dirty="0"/>
          </a:p>
        </p:txBody>
      </p:sp>
      <p:sp>
        <p:nvSpPr>
          <p:cNvPr id="3" name="Content Placeholder 2"/>
          <p:cNvSpPr>
            <a:spLocks noGrp="1"/>
          </p:cNvSpPr>
          <p:nvPr>
            <p:ph idx="1"/>
          </p:nvPr>
        </p:nvSpPr>
        <p:spPr/>
        <p:txBody>
          <a:bodyPr/>
          <a:lstStyle/>
          <a:p>
            <a:r>
              <a:rPr lang="en-IN" dirty="0" err="1"/>
              <a:t>chmod</a:t>
            </a:r>
            <a:r>
              <a:rPr lang="en-IN" dirty="0"/>
              <a:t> </a:t>
            </a:r>
            <a:r>
              <a:rPr lang="en-IN" dirty="0" err="1"/>
              <a:t>u+x</a:t>
            </a:r>
            <a:r>
              <a:rPr lang="en-IN" dirty="0"/>
              <a:t> student.txt</a:t>
            </a:r>
          </a:p>
          <a:p>
            <a:r>
              <a:rPr lang="en-IN" dirty="0"/>
              <a:t> </a:t>
            </a:r>
            <a:r>
              <a:rPr lang="en-IN" dirty="0" err="1"/>
              <a:t>chmod</a:t>
            </a:r>
            <a:r>
              <a:rPr lang="en-IN" dirty="0"/>
              <a:t> u-x </a:t>
            </a:r>
            <a:r>
              <a:rPr lang="en-IN" dirty="0" smtClean="0"/>
              <a:t>student.txt</a:t>
            </a:r>
          </a:p>
          <a:p>
            <a:r>
              <a:rPr lang="en-IN" dirty="0"/>
              <a:t>$ </a:t>
            </a:r>
            <a:r>
              <a:rPr lang="en-IN" dirty="0" err="1"/>
              <a:t>chmod</a:t>
            </a:r>
            <a:r>
              <a:rPr lang="en-IN" dirty="0"/>
              <a:t> 777 file1</a:t>
            </a:r>
          </a:p>
          <a:p>
            <a:r>
              <a:rPr lang="en-IN" dirty="0"/>
              <a:t>$ ls –l</a:t>
            </a:r>
          </a:p>
          <a:p>
            <a:endParaRPr lang="en-IN" dirty="0"/>
          </a:p>
          <a:p>
            <a:endParaRPr lang="en-IN" dirty="0"/>
          </a:p>
        </p:txBody>
      </p:sp>
      <p:sp>
        <p:nvSpPr>
          <p:cNvPr id="5" name="TextBox 4"/>
          <p:cNvSpPr txBox="1"/>
          <p:nvPr/>
        </p:nvSpPr>
        <p:spPr>
          <a:xfrm>
            <a:off x="1000403" y="6084228"/>
            <a:ext cx="3706780" cy="369108"/>
          </a:xfrm>
          <a:prstGeom prst="rect">
            <a:avLst/>
          </a:prstGeom>
          <a:noFill/>
        </p:spPr>
        <p:txBody>
          <a:bodyPr wrap="none" rtlCol="0">
            <a:spAutoFit/>
          </a:bodyPr>
          <a:lstStyle/>
          <a:p>
            <a:r>
              <a:rPr lang="en-IN" sz="1799" dirty="0">
                <a:hlinkClick r:id="rId2"/>
              </a:rPr>
              <a:t>https://en.wikipedia.org/wiki/Chmod</a:t>
            </a:r>
            <a:r>
              <a:rPr lang="en-IN" sz="1799" dirty="0"/>
              <a:t> </a:t>
            </a:r>
          </a:p>
        </p:txBody>
      </p:sp>
    </p:spTree>
    <p:extLst>
      <p:ext uri="{BB962C8B-B14F-4D97-AF65-F5344CB8AC3E}">
        <p14:creationId xmlns:p14="http://schemas.microsoft.com/office/powerpoint/2010/main" val="33407024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Types of File System</a:t>
            </a:r>
            <a:endParaRPr lang="en-IN" dirty="0"/>
          </a:p>
        </p:txBody>
      </p:sp>
      <p:sp>
        <p:nvSpPr>
          <p:cNvPr id="3" name="Content Placeholder 2"/>
          <p:cNvSpPr>
            <a:spLocks noGrp="1"/>
          </p:cNvSpPr>
          <p:nvPr>
            <p:ph idx="1"/>
          </p:nvPr>
        </p:nvSpPr>
        <p:spPr/>
        <p:txBody>
          <a:bodyPr>
            <a:normAutofit fontScale="92500" lnSpcReduction="10000"/>
          </a:bodyPr>
          <a:lstStyle/>
          <a:p>
            <a:r>
              <a:rPr lang="en-IN" b="1" dirty="0">
                <a:solidFill>
                  <a:schemeClr val="bg2">
                    <a:lumMod val="25000"/>
                    <a:lumOff val="75000"/>
                  </a:schemeClr>
                </a:solidFill>
              </a:rPr>
              <a:t>1. Ordinary Files</a:t>
            </a:r>
          </a:p>
          <a:p>
            <a:r>
              <a:rPr lang="en-IN" dirty="0"/>
              <a:t>These files are used to store information of the users. It may be some text or any image which is stored. It is normally located under a directory and does not contain any other files.</a:t>
            </a:r>
          </a:p>
          <a:p>
            <a:r>
              <a:rPr lang="en-IN" b="1" dirty="0">
                <a:solidFill>
                  <a:schemeClr val="bg2">
                    <a:lumMod val="25000"/>
                    <a:lumOff val="75000"/>
                  </a:schemeClr>
                </a:solidFill>
              </a:rPr>
              <a:t>2. Directories</a:t>
            </a:r>
          </a:p>
          <a:p>
            <a:r>
              <a:rPr lang="en-IN" dirty="0"/>
              <a:t>Directories help in organizing the files which are present. The directories can contain ordinary files, special files or even other directories. All these directories are the descendants of the root directory.</a:t>
            </a:r>
          </a:p>
          <a:p>
            <a:r>
              <a:rPr lang="en-IN" b="1" dirty="0">
                <a:solidFill>
                  <a:schemeClr val="bg2">
                    <a:lumMod val="25000"/>
                    <a:lumOff val="75000"/>
                  </a:schemeClr>
                </a:solidFill>
              </a:rPr>
              <a:t>3. Special Files</a:t>
            </a:r>
          </a:p>
          <a:p>
            <a:r>
              <a:rPr lang="en-IN" dirty="0"/>
              <a:t>The special files are used to represent physical devices like printer, tape driver or a terminal. Unix considers any device to be a file. Even the terminal is considered to be a file.</a:t>
            </a:r>
          </a:p>
          <a:p>
            <a:endParaRPr lang="en-IN" dirty="0"/>
          </a:p>
        </p:txBody>
      </p:sp>
    </p:spTree>
    <p:extLst>
      <p:ext uri="{BB962C8B-B14F-4D97-AF65-F5344CB8AC3E}">
        <p14:creationId xmlns:p14="http://schemas.microsoft.com/office/powerpoint/2010/main" val="3045684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Unix</a:t>
            </a:r>
            <a:endParaRPr lang="en-IN" dirty="0"/>
          </a:p>
        </p:txBody>
      </p:sp>
      <p:sp>
        <p:nvSpPr>
          <p:cNvPr id="3" name="Content Placeholder 2"/>
          <p:cNvSpPr>
            <a:spLocks noGrp="1"/>
          </p:cNvSpPr>
          <p:nvPr>
            <p:ph idx="1"/>
          </p:nvPr>
        </p:nvSpPr>
        <p:spPr>
          <a:xfrm>
            <a:off x="405781" y="1268760"/>
            <a:ext cx="10251024" cy="5184575"/>
          </a:xfrm>
        </p:spPr>
        <p:txBody>
          <a:bodyPr>
            <a:normAutofit fontScale="62500" lnSpcReduction="20000"/>
          </a:bodyPr>
          <a:lstStyle/>
          <a:p>
            <a:r>
              <a:rPr lang="en-IN" dirty="0" err="1" smtClean="0"/>
              <a:t>Pwd</a:t>
            </a:r>
            <a:r>
              <a:rPr lang="en-IN" dirty="0" smtClean="0"/>
              <a:t> </a:t>
            </a:r>
          </a:p>
          <a:p>
            <a:pPr lvl="1">
              <a:lnSpc>
                <a:spcPct val="120000"/>
              </a:lnSpc>
              <a:spcBef>
                <a:spcPts val="0"/>
              </a:spcBef>
            </a:pPr>
            <a:r>
              <a:rPr lang="en-IN" dirty="0" smtClean="0"/>
              <a:t>Present working directory</a:t>
            </a:r>
          </a:p>
          <a:p>
            <a:pPr>
              <a:lnSpc>
                <a:spcPct val="120000"/>
              </a:lnSpc>
              <a:spcBef>
                <a:spcPts val="0"/>
              </a:spcBef>
            </a:pPr>
            <a:r>
              <a:rPr lang="en-IN" dirty="0" smtClean="0"/>
              <a:t>Cd  /</a:t>
            </a:r>
          </a:p>
          <a:p>
            <a:pPr lvl="1">
              <a:lnSpc>
                <a:spcPct val="120000"/>
              </a:lnSpc>
              <a:spcBef>
                <a:spcPts val="0"/>
              </a:spcBef>
            </a:pPr>
            <a:r>
              <a:rPr lang="en-IN" dirty="0" smtClean="0"/>
              <a:t>Switch to root /</a:t>
            </a:r>
          </a:p>
          <a:p>
            <a:pPr>
              <a:lnSpc>
                <a:spcPct val="120000"/>
              </a:lnSpc>
              <a:spcBef>
                <a:spcPts val="0"/>
              </a:spcBef>
            </a:pPr>
            <a:r>
              <a:rPr lang="en-IN" dirty="0" smtClean="0"/>
              <a:t>Cd ~</a:t>
            </a:r>
          </a:p>
          <a:p>
            <a:pPr lvl="1">
              <a:lnSpc>
                <a:spcPct val="120000"/>
              </a:lnSpc>
              <a:spcBef>
                <a:spcPts val="0"/>
              </a:spcBef>
            </a:pPr>
            <a:r>
              <a:rPr lang="en-IN" dirty="0" smtClean="0"/>
              <a:t>Switch to home directory</a:t>
            </a:r>
          </a:p>
          <a:p>
            <a:pPr>
              <a:lnSpc>
                <a:spcPct val="120000"/>
              </a:lnSpc>
              <a:spcBef>
                <a:spcPts val="0"/>
              </a:spcBef>
            </a:pPr>
            <a:r>
              <a:rPr lang="en-IN" dirty="0" smtClean="0"/>
              <a:t>Cd /home</a:t>
            </a:r>
          </a:p>
          <a:p>
            <a:pPr lvl="1">
              <a:lnSpc>
                <a:spcPct val="120000"/>
              </a:lnSpc>
              <a:spcBef>
                <a:spcPts val="0"/>
              </a:spcBef>
            </a:pPr>
            <a:r>
              <a:rPr lang="en-IN" dirty="0" smtClean="0"/>
              <a:t>Switch to home folder in </a:t>
            </a:r>
          </a:p>
          <a:p>
            <a:pPr>
              <a:lnSpc>
                <a:spcPct val="120000"/>
              </a:lnSpc>
              <a:spcBef>
                <a:spcPts val="0"/>
              </a:spcBef>
            </a:pPr>
            <a:r>
              <a:rPr lang="en-IN" dirty="0" smtClean="0"/>
              <a:t>Cd .. </a:t>
            </a:r>
          </a:p>
          <a:p>
            <a:pPr lvl="1">
              <a:lnSpc>
                <a:spcPct val="120000"/>
              </a:lnSpc>
              <a:spcBef>
                <a:spcPts val="0"/>
              </a:spcBef>
            </a:pPr>
            <a:r>
              <a:rPr lang="en-IN" dirty="0" smtClean="0"/>
              <a:t>Switch to a folder back in file structure.</a:t>
            </a:r>
            <a:endParaRPr lang="en-IN" dirty="0"/>
          </a:p>
          <a:p>
            <a:pPr>
              <a:lnSpc>
                <a:spcPct val="120000"/>
              </a:lnSpc>
              <a:spcBef>
                <a:spcPts val="0"/>
              </a:spcBef>
            </a:pPr>
            <a:r>
              <a:rPr lang="en-IN" dirty="0" err="1" smtClean="0"/>
              <a:t>Mkdir</a:t>
            </a:r>
            <a:r>
              <a:rPr lang="en-IN" dirty="0" smtClean="0"/>
              <a:t>   &lt;</a:t>
            </a:r>
            <a:r>
              <a:rPr lang="en-IN" dirty="0" err="1" smtClean="0"/>
              <a:t>fodlername</a:t>
            </a:r>
            <a:r>
              <a:rPr lang="en-IN" dirty="0"/>
              <a:t>&gt;</a:t>
            </a:r>
            <a:endParaRPr lang="en-IN" dirty="0" smtClean="0"/>
          </a:p>
          <a:p>
            <a:pPr lvl="1">
              <a:lnSpc>
                <a:spcPct val="120000"/>
              </a:lnSpc>
              <a:spcBef>
                <a:spcPts val="0"/>
              </a:spcBef>
            </a:pPr>
            <a:r>
              <a:rPr lang="en-IN" dirty="0" smtClean="0"/>
              <a:t>Create  a folder</a:t>
            </a:r>
          </a:p>
          <a:p>
            <a:pPr>
              <a:lnSpc>
                <a:spcPct val="120000"/>
              </a:lnSpc>
              <a:spcBef>
                <a:spcPts val="0"/>
              </a:spcBef>
            </a:pPr>
            <a:r>
              <a:rPr lang="en-IN" dirty="0" smtClean="0"/>
              <a:t>Touch student.txt</a:t>
            </a:r>
          </a:p>
          <a:p>
            <a:pPr lvl="1">
              <a:lnSpc>
                <a:spcPct val="120000"/>
              </a:lnSpc>
              <a:spcBef>
                <a:spcPts val="0"/>
              </a:spcBef>
            </a:pPr>
            <a:r>
              <a:rPr lang="en-IN" dirty="0" smtClean="0"/>
              <a:t>Create an empty filer</a:t>
            </a:r>
          </a:p>
          <a:p>
            <a:pPr>
              <a:lnSpc>
                <a:spcPct val="120000"/>
              </a:lnSpc>
              <a:spcBef>
                <a:spcPts val="0"/>
              </a:spcBef>
            </a:pPr>
            <a:r>
              <a:rPr lang="en-IN" dirty="0" smtClean="0"/>
              <a:t>Date</a:t>
            </a:r>
          </a:p>
          <a:p>
            <a:pPr lvl="1">
              <a:lnSpc>
                <a:spcPct val="120000"/>
              </a:lnSpc>
              <a:spcBef>
                <a:spcPts val="0"/>
              </a:spcBef>
            </a:pPr>
            <a:r>
              <a:rPr lang="en-IN" dirty="0" smtClean="0"/>
              <a:t>Display current date</a:t>
            </a:r>
          </a:p>
          <a:p>
            <a:pPr>
              <a:lnSpc>
                <a:spcPct val="120000"/>
              </a:lnSpc>
              <a:spcBef>
                <a:spcPts val="0"/>
              </a:spcBef>
            </a:pPr>
            <a:r>
              <a:rPr lang="en-IN" dirty="0" smtClean="0"/>
              <a:t>Cal</a:t>
            </a:r>
          </a:p>
          <a:p>
            <a:pPr>
              <a:lnSpc>
                <a:spcPct val="120000"/>
              </a:lnSpc>
              <a:spcBef>
                <a:spcPts val="0"/>
              </a:spcBef>
            </a:pPr>
            <a:r>
              <a:rPr lang="en-IN" dirty="0" smtClean="0"/>
              <a:t>Ps </a:t>
            </a:r>
          </a:p>
          <a:p>
            <a:pPr>
              <a:lnSpc>
                <a:spcPct val="120000"/>
              </a:lnSpc>
              <a:spcBef>
                <a:spcPts val="0"/>
              </a:spcBef>
            </a:pPr>
            <a:r>
              <a:rPr lang="en-IN" dirty="0" err="1" smtClean="0"/>
              <a:t>Whoami</a:t>
            </a:r>
            <a:r>
              <a:rPr lang="en-IN" dirty="0" smtClean="0"/>
              <a:t> - </a:t>
            </a:r>
            <a:r>
              <a:rPr lang="en-IN" dirty="0"/>
              <a:t>Print current login user.</a:t>
            </a:r>
            <a:endParaRPr lang="en-IN" dirty="0" smtClean="0"/>
          </a:p>
          <a:p>
            <a:pPr>
              <a:lnSpc>
                <a:spcPct val="120000"/>
              </a:lnSpc>
              <a:spcBef>
                <a:spcPts val="0"/>
              </a:spcBef>
            </a:pPr>
            <a:r>
              <a:rPr lang="en-IN" dirty="0" smtClean="0"/>
              <a:t>Who - </a:t>
            </a:r>
            <a:r>
              <a:rPr lang="en-IN" dirty="0"/>
              <a:t>List all login users</a:t>
            </a:r>
            <a:r>
              <a:rPr lang="en-IN" dirty="0" smtClean="0"/>
              <a:t>.</a:t>
            </a:r>
          </a:p>
          <a:p>
            <a:pPr>
              <a:lnSpc>
                <a:spcPct val="120000"/>
              </a:lnSpc>
              <a:spcBef>
                <a:spcPts val="0"/>
              </a:spcBef>
            </a:pPr>
            <a:r>
              <a:rPr lang="en-IN" dirty="0" smtClean="0"/>
              <a:t>Ps </a:t>
            </a:r>
          </a:p>
          <a:p>
            <a:pPr>
              <a:lnSpc>
                <a:spcPct val="120000"/>
              </a:lnSpc>
              <a:spcBef>
                <a:spcPts val="0"/>
              </a:spcBef>
            </a:pPr>
            <a:r>
              <a:rPr lang="en-IN" dirty="0"/>
              <a:t>echo "$SHELL"</a:t>
            </a:r>
          </a:p>
          <a:p>
            <a:pPr>
              <a:lnSpc>
                <a:spcPct val="120000"/>
              </a:lnSpc>
              <a:spcBef>
                <a:spcPts val="0"/>
              </a:spcBef>
            </a:pPr>
            <a:endParaRPr lang="en-IN" dirty="0" smtClean="0"/>
          </a:p>
          <a:p>
            <a:pPr>
              <a:lnSpc>
                <a:spcPct val="120000"/>
              </a:lnSpc>
              <a:spcBef>
                <a:spcPts val="0"/>
              </a:spcBef>
            </a:pPr>
            <a:endParaRPr lang="en-IN" dirty="0" smtClean="0"/>
          </a:p>
        </p:txBody>
      </p:sp>
    </p:spTree>
    <p:extLst>
      <p:ext uri="{BB962C8B-B14F-4D97-AF65-F5344CB8AC3E}">
        <p14:creationId xmlns:p14="http://schemas.microsoft.com/office/powerpoint/2010/main" val="204627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3221" y="5270261"/>
            <a:ext cx="8922990" cy="723471"/>
          </a:xfrm>
        </p:spPr>
        <p:txBody>
          <a:bodyPr/>
          <a:lstStyle/>
          <a:p>
            <a:r>
              <a:rPr lang="en-IN" dirty="0" smtClean="0"/>
              <a:t>Unix Commands</a:t>
            </a:r>
            <a:endParaRPr lang="en-IN" dirty="0"/>
          </a:p>
        </p:txBody>
      </p:sp>
      <p:sp>
        <p:nvSpPr>
          <p:cNvPr id="3" name="Content Placeholder 2"/>
          <p:cNvSpPr>
            <a:spLocks noGrp="1"/>
          </p:cNvSpPr>
          <p:nvPr>
            <p:ph idx="1"/>
          </p:nvPr>
        </p:nvSpPr>
        <p:spPr>
          <a:xfrm>
            <a:off x="4174098" y="188640"/>
            <a:ext cx="7528898" cy="4497503"/>
          </a:xfrm>
        </p:spPr>
        <p:txBody>
          <a:bodyPr>
            <a:noAutofit/>
          </a:bodyPr>
          <a:lstStyle/>
          <a:p>
            <a:r>
              <a:rPr lang="en-IN" sz="1200" dirty="0"/>
              <a:t>Three types of files</a:t>
            </a:r>
          </a:p>
          <a:p>
            <a:pPr lvl="1"/>
            <a:r>
              <a:rPr lang="en-IN" sz="1200" dirty="0"/>
              <a:t>Ordinary File</a:t>
            </a:r>
          </a:p>
          <a:p>
            <a:pPr lvl="1"/>
            <a:r>
              <a:rPr lang="en-IN" sz="1200" dirty="0" err="1"/>
              <a:t>Directeries</a:t>
            </a:r>
            <a:endParaRPr lang="en-IN" sz="1200" dirty="0"/>
          </a:p>
          <a:p>
            <a:pPr lvl="1"/>
            <a:r>
              <a:rPr lang="en-IN" sz="1200" dirty="0"/>
              <a:t>Special files</a:t>
            </a:r>
          </a:p>
          <a:p>
            <a:r>
              <a:rPr lang="en-IN" sz="1200" dirty="0"/>
              <a:t>Commands</a:t>
            </a:r>
          </a:p>
          <a:p>
            <a:pPr lvl="1"/>
            <a:r>
              <a:rPr lang="en-IN" sz="1200" dirty="0"/>
              <a:t>Ls </a:t>
            </a:r>
          </a:p>
          <a:p>
            <a:pPr lvl="1"/>
            <a:r>
              <a:rPr lang="en-IN" sz="1200" dirty="0"/>
              <a:t>Ls –l</a:t>
            </a:r>
          </a:p>
          <a:p>
            <a:pPr lvl="2"/>
            <a:r>
              <a:rPr lang="en-IN" sz="1200" b="1" dirty="0"/>
              <a:t>First Column</a:t>
            </a:r>
            <a:r>
              <a:rPr lang="en-IN" sz="1200" dirty="0"/>
              <a:t> − Represents the file type and the permission given on the file. Below is the description of all type of files.</a:t>
            </a:r>
          </a:p>
          <a:p>
            <a:pPr lvl="2"/>
            <a:r>
              <a:rPr lang="en-IN" sz="1200" b="1" dirty="0"/>
              <a:t>Second Column</a:t>
            </a:r>
            <a:r>
              <a:rPr lang="en-IN" sz="1200" dirty="0"/>
              <a:t> − Represents the number of memory blocks taken by the file or directory.</a:t>
            </a:r>
          </a:p>
          <a:p>
            <a:pPr lvl="2"/>
            <a:r>
              <a:rPr lang="en-IN" sz="1200" b="1" dirty="0"/>
              <a:t>Third Column</a:t>
            </a:r>
            <a:r>
              <a:rPr lang="en-IN" sz="1200" dirty="0"/>
              <a:t> − Represents the owner of the file. This is the Unix user who created this file.</a:t>
            </a:r>
          </a:p>
          <a:p>
            <a:pPr lvl="2"/>
            <a:r>
              <a:rPr lang="en-IN" sz="1200" b="1" dirty="0"/>
              <a:t>Fourth Column</a:t>
            </a:r>
            <a:r>
              <a:rPr lang="en-IN" sz="1200" dirty="0"/>
              <a:t> − Represents the group of the owner. Every Unix user will have an associated group.</a:t>
            </a:r>
          </a:p>
          <a:p>
            <a:pPr lvl="2"/>
            <a:r>
              <a:rPr lang="en-IN" sz="1200" b="1" dirty="0"/>
              <a:t>Fifth Column</a:t>
            </a:r>
            <a:r>
              <a:rPr lang="en-IN" sz="1200" dirty="0"/>
              <a:t> − Represents the file size in bytes.</a:t>
            </a:r>
          </a:p>
          <a:p>
            <a:pPr lvl="2"/>
            <a:r>
              <a:rPr lang="en-IN" sz="1200" b="1" dirty="0"/>
              <a:t>Sixth Column</a:t>
            </a:r>
            <a:r>
              <a:rPr lang="en-IN" sz="1200" dirty="0"/>
              <a:t> − Represents the date and the time when this file was created or modified for the last time.</a:t>
            </a:r>
          </a:p>
          <a:p>
            <a:pPr lvl="2"/>
            <a:r>
              <a:rPr lang="en-IN" sz="1200" b="1" dirty="0"/>
              <a:t>Seventh Column</a:t>
            </a:r>
            <a:r>
              <a:rPr lang="en-IN" sz="1200" dirty="0"/>
              <a:t> − Represents the file or the directory name.</a:t>
            </a:r>
          </a:p>
          <a:p>
            <a:pPr lvl="1"/>
            <a:r>
              <a:rPr lang="en-IN" sz="1200" dirty="0"/>
              <a:t> find </a:t>
            </a:r>
            <a:r>
              <a:rPr lang="en-IN" sz="1200" dirty="0" smtClean="0"/>
              <a:t> "</a:t>
            </a:r>
            <a:r>
              <a:rPr lang="en-IN" sz="1200" dirty="0"/>
              <a:t>a.txt</a:t>
            </a:r>
            <a:r>
              <a:rPr lang="en-IN" sz="1200" dirty="0" smtClean="0"/>
              <a:t>"</a:t>
            </a:r>
          </a:p>
          <a:p>
            <a:pPr lvl="1"/>
            <a:r>
              <a:rPr lang="en-IN" sz="1200" dirty="0" smtClean="0"/>
              <a:t>ls </a:t>
            </a:r>
            <a:r>
              <a:rPr lang="en-IN" sz="1200" dirty="0"/>
              <a:t>-l | grep "student</a:t>
            </a:r>
            <a:r>
              <a:rPr lang="en-IN" sz="1200" dirty="0" smtClean="0"/>
              <a:t>“</a:t>
            </a:r>
            <a:endParaRPr lang="en-IN" sz="1200" dirty="0"/>
          </a:p>
          <a:p>
            <a:pPr lvl="1"/>
            <a:r>
              <a:rPr lang="en-IN" sz="1200" dirty="0" err="1"/>
              <a:t>Env</a:t>
            </a:r>
            <a:endParaRPr lang="en-IN" sz="1200" dirty="0"/>
          </a:p>
          <a:p>
            <a:pPr lvl="1"/>
            <a:r>
              <a:rPr lang="en-IN" sz="1200" dirty="0"/>
              <a:t>$ </a:t>
            </a:r>
            <a:r>
              <a:rPr lang="en-IN" sz="1200" dirty="0" err="1"/>
              <a:t>ps</a:t>
            </a:r>
            <a:r>
              <a:rPr lang="en-IN" sz="1200" dirty="0"/>
              <a:t>          // Print processes of current user</a:t>
            </a:r>
          </a:p>
          <a:p>
            <a:pPr lvl="1"/>
            <a:r>
              <a:rPr lang="en-IN" sz="1200" dirty="0"/>
              <a:t>$ </a:t>
            </a:r>
            <a:r>
              <a:rPr lang="en-IN" sz="1200" dirty="0" err="1"/>
              <a:t>ps</a:t>
            </a:r>
            <a:r>
              <a:rPr lang="en-IN" sz="1200" dirty="0"/>
              <a:t> -e       // Print all processes</a:t>
            </a:r>
          </a:p>
          <a:p>
            <a:pPr lvl="1"/>
            <a:r>
              <a:rPr lang="en-IN" sz="1200" dirty="0"/>
              <a:t>$ </a:t>
            </a:r>
            <a:r>
              <a:rPr lang="en-IN" sz="1200" dirty="0" err="1"/>
              <a:t>ps</a:t>
            </a:r>
            <a:r>
              <a:rPr lang="en-IN" sz="1200" dirty="0"/>
              <a:t> -</a:t>
            </a:r>
            <a:r>
              <a:rPr lang="en-IN" sz="1200" dirty="0" err="1"/>
              <a:t>ef</a:t>
            </a:r>
            <a:r>
              <a:rPr lang="en-IN" sz="1200" dirty="0"/>
              <a:t>      // Print all processes in full-listing</a:t>
            </a:r>
          </a:p>
          <a:p>
            <a:pPr lvl="1"/>
            <a:endParaRPr lang="en-IN" sz="1200" dirty="0"/>
          </a:p>
          <a:p>
            <a:pPr lvl="2"/>
            <a:endParaRPr lang="en-IN" sz="1200" dirty="0"/>
          </a:p>
          <a:p>
            <a:endParaRPr lang="en-IN" sz="1200" dirty="0"/>
          </a:p>
        </p:txBody>
      </p:sp>
    </p:spTree>
    <p:extLst>
      <p:ext uri="{BB962C8B-B14F-4D97-AF65-F5344CB8AC3E}">
        <p14:creationId xmlns:p14="http://schemas.microsoft.com/office/powerpoint/2010/main" val="4440098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Cut Command</a:t>
            </a:r>
            <a:endParaRPr lang="en-IN" dirty="0"/>
          </a:p>
        </p:txBody>
      </p:sp>
      <p:sp>
        <p:nvSpPr>
          <p:cNvPr id="3" name="Content Placeholder 2"/>
          <p:cNvSpPr>
            <a:spLocks noGrp="1"/>
          </p:cNvSpPr>
          <p:nvPr>
            <p:ph idx="1"/>
          </p:nvPr>
        </p:nvSpPr>
        <p:spPr/>
        <p:txBody>
          <a:bodyPr>
            <a:normAutofit lnSpcReduction="10000"/>
          </a:bodyPr>
          <a:lstStyle/>
          <a:p>
            <a:pPr marL="0" indent="0">
              <a:buNone/>
            </a:pPr>
            <a:r>
              <a:rPr lang="en-IN" dirty="0"/>
              <a:t>The cut command extracts a given number of characters or columns from a file. For cutting a certain number of columns it is important to specify the delimiter. A delimiter specifies how the columns are separated in a text file</a:t>
            </a:r>
          </a:p>
          <a:p>
            <a:pPr marL="0" indent="0">
              <a:buNone/>
            </a:pPr>
            <a:r>
              <a:rPr lang="en-IN" dirty="0" smtClean="0"/>
              <a:t>Lab :Create a file emp.txt</a:t>
            </a:r>
          </a:p>
          <a:p>
            <a:pPr marL="0" indent="0">
              <a:buNone/>
            </a:pPr>
            <a:r>
              <a:rPr lang="en-IN" dirty="0" smtClean="0"/>
              <a:t>$ </a:t>
            </a:r>
            <a:r>
              <a:rPr lang="en-IN" dirty="0"/>
              <a:t>echo "</a:t>
            </a:r>
            <a:r>
              <a:rPr lang="en-IN" dirty="0" err="1"/>
              <a:t>Employee_id;Employee_name;Department_name;Salary</a:t>
            </a:r>
            <a:endParaRPr lang="en-IN" dirty="0"/>
          </a:p>
          <a:p>
            <a:pPr marL="0" indent="0">
              <a:buNone/>
            </a:pPr>
            <a:r>
              <a:rPr lang="en-IN" dirty="0"/>
              <a:t>	</a:t>
            </a:r>
            <a:r>
              <a:rPr lang="en-IN" dirty="0" smtClean="0"/>
              <a:t> </a:t>
            </a:r>
            <a:r>
              <a:rPr lang="en-IN" dirty="0"/>
              <a:t>10001;Employee1;Electrical;20000</a:t>
            </a:r>
          </a:p>
          <a:p>
            <a:pPr marL="0" indent="0">
              <a:buNone/>
            </a:pPr>
            <a:r>
              <a:rPr lang="en-IN" dirty="0"/>
              <a:t> </a:t>
            </a:r>
            <a:r>
              <a:rPr lang="en-IN" dirty="0" smtClean="0"/>
              <a:t>  	 </a:t>
            </a:r>
            <a:r>
              <a:rPr lang="en-IN" dirty="0"/>
              <a:t>10002; Employee2; Mechanical;30000</a:t>
            </a:r>
          </a:p>
          <a:p>
            <a:pPr marL="0" indent="0">
              <a:buNone/>
            </a:pPr>
            <a:r>
              <a:rPr lang="en-IN" dirty="0"/>
              <a:t>	</a:t>
            </a:r>
            <a:r>
              <a:rPr lang="en-IN" dirty="0" smtClean="0"/>
              <a:t> </a:t>
            </a:r>
            <a:r>
              <a:rPr lang="en-IN" dirty="0"/>
              <a:t>10003;Employee3;Electrical;25000</a:t>
            </a:r>
          </a:p>
          <a:p>
            <a:pPr marL="0" indent="0">
              <a:buNone/>
            </a:pPr>
            <a:r>
              <a:rPr lang="en-IN" dirty="0"/>
              <a:t>	</a:t>
            </a:r>
            <a:r>
              <a:rPr lang="en-IN" dirty="0" smtClean="0"/>
              <a:t> </a:t>
            </a:r>
            <a:r>
              <a:rPr lang="en-IN" dirty="0"/>
              <a:t>10004; Employee4; Civil;40000" </a:t>
            </a:r>
            <a:r>
              <a:rPr lang="en-IN" dirty="0" smtClean="0"/>
              <a:t>    &gt;     emp.txt</a:t>
            </a:r>
            <a:endParaRPr lang="en-IN" dirty="0"/>
          </a:p>
          <a:p>
            <a:endParaRPr lang="en-IN" dirty="0"/>
          </a:p>
        </p:txBody>
      </p:sp>
    </p:spTree>
    <p:extLst>
      <p:ext uri="{BB962C8B-B14F-4D97-AF65-F5344CB8AC3E}">
        <p14:creationId xmlns:p14="http://schemas.microsoft.com/office/powerpoint/2010/main" val="3541922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Cut Command</a:t>
            </a:r>
            <a:endParaRPr lang="en-IN" dirty="0"/>
          </a:p>
        </p:txBody>
      </p:sp>
      <p:sp>
        <p:nvSpPr>
          <p:cNvPr id="3" name="Content Placeholder 2"/>
          <p:cNvSpPr>
            <a:spLocks noGrp="1"/>
          </p:cNvSpPr>
          <p:nvPr>
            <p:ph idx="1"/>
          </p:nvPr>
        </p:nvSpPr>
        <p:spPr/>
        <p:txBody>
          <a:bodyPr/>
          <a:lstStyle/>
          <a:p>
            <a:r>
              <a:rPr lang="en-IN" dirty="0" smtClean="0"/>
              <a:t>Extract 5 column</a:t>
            </a:r>
          </a:p>
          <a:p>
            <a:pPr marL="0" indent="0">
              <a:buNone/>
            </a:pPr>
            <a:r>
              <a:rPr lang="en-IN" dirty="0"/>
              <a:t>	</a:t>
            </a:r>
            <a:r>
              <a:rPr lang="en-IN" dirty="0" smtClean="0"/>
              <a:t>$  cut </a:t>
            </a:r>
            <a:r>
              <a:rPr lang="en-IN" dirty="0"/>
              <a:t>-c 5 </a:t>
            </a:r>
            <a:r>
              <a:rPr lang="en-IN" dirty="0" smtClean="0"/>
              <a:t>data.txt</a:t>
            </a:r>
          </a:p>
          <a:p>
            <a:r>
              <a:rPr lang="en-IN" dirty="0" smtClean="0"/>
              <a:t>Extract </a:t>
            </a:r>
          </a:p>
          <a:p>
            <a:pPr lvl="1"/>
            <a:r>
              <a:rPr lang="en-IN" smtClean="0"/>
              <a:t>$ </a:t>
            </a:r>
            <a:r>
              <a:rPr lang="en-IN"/>
              <a:t>cut -c 5-7 emp.txt</a:t>
            </a:r>
          </a:p>
          <a:p>
            <a:pPr lvl="1"/>
            <a:endParaRPr lang="en-IN" dirty="0"/>
          </a:p>
        </p:txBody>
      </p:sp>
    </p:spTree>
    <p:extLst>
      <p:ext uri="{BB962C8B-B14F-4D97-AF65-F5344CB8AC3E}">
        <p14:creationId xmlns:p14="http://schemas.microsoft.com/office/powerpoint/2010/main" val="1699872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Head</a:t>
            </a:r>
            <a:endParaRPr lang="en-IN" dirty="0"/>
          </a:p>
        </p:txBody>
      </p:sp>
      <p:sp>
        <p:nvSpPr>
          <p:cNvPr id="3" name="Content Placeholder 2"/>
          <p:cNvSpPr>
            <a:spLocks noGrp="1"/>
          </p:cNvSpPr>
          <p:nvPr>
            <p:ph idx="1"/>
          </p:nvPr>
        </p:nvSpPr>
        <p:spPr/>
        <p:txBody>
          <a:bodyPr/>
          <a:lstStyle/>
          <a:p>
            <a:r>
              <a:rPr lang="en-IN" dirty="0" smtClean="0"/>
              <a:t>Display top 2 lines in emp.txt file</a:t>
            </a:r>
          </a:p>
          <a:p>
            <a:pPr lvl="1"/>
            <a:r>
              <a:rPr lang="en-IN" dirty="0" smtClean="0"/>
              <a:t>head </a:t>
            </a:r>
            <a:r>
              <a:rPr lang="en-IN" dirty="0"/>
              <a:t>-n 2 </a:t>
            </a:r>
            <a:r>
              <a:rPr lang="en-IN" dirty="0" smtClean="0"/>
              <a:t>emp.txt</a:t>
            </a:r>
          </a:p>
          <a:p>
            <a:r>
              <a:rPr lang="en-IN" dirty="0"/>
              <a:t>Prints the first ‘</a:t>
            </a:r>
            <a:r>
              <a:rPr lang="en-IN" dirty="0" err="1"/>
              <a:t>num</a:t>
            </a:r>
            <a:r>
              <a:rPr lang="en-IN" dirty="0"/>
              <a:t>’ bytes from the file specified. Newline count as a single character, so if head prints out a newline, it will count it as a byte. </a:t>
            </a:r>
            <a:r>
              <a:rPr lang="en-IN" b="1" dirty="0" err="1"/>
              <a:t>num</a:t>
            </a:r>
            <a:r>
              <a:rPr lang="en-IN" dirty="0"/>
              <a:t> is mandatory to be specified in command otherwise displays an error. </a:t>
            </a:r>
            <a:endParaRPr lang="en-IN" dirty="0" smtClean="0"/>
          </a:p>
          <a:p>
            <a:pPr lvl="1"/>
            <a:r>
              <a:rPr lang="en-IN" dirty="0"/>
              <a:t>head -c 10 emp.txt</a:t>
            </a:r>
          </a:p>
          <a:p>
            <a:pPr lvl="1"/>
            <a:endParaRPr lang="en-IN" dirty="0" smtClean="0"/>
          </a:p>
          <a:p>
            <a:pPr marL="0" indent="0">
              <a:buNone/>
            </a:pPr>
            <a:r>
              <a:rPr lang="en-IN" dirty="0" smtClean="0"/>
              <a:t>  </a:t>
            </a:r>
            <a:endParaRPr lang="en-IN" dirty="0"/>
          </a:p>
        </p:txBody>
      </p:sp>
    </p:spTree>
    <p:extLst>
      <p:ext uri="{BB962C8B-B14F-4D97-AF65-F5344CB8AC3E}">
        <p14:creationId xmlns:p14="http://schemas.microsoft.com/office/powerpoint/2010/main" val="19402433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TAIL</a:t>
            </a:r>
            <a:endParaRPr lang="en-IN" dirty="0"/>
          </a:p>
        </p:txBody>
      </p:sp>
      <p:sp>
        <p:nvSpPr>
          <p:cNvPr id="3" name="Content Placeholder 2"/>
          <p:cNvSpPr>
            <a:spLocks noGrp="1"/>
          </p:cNvSpPr>
          <p:nvPr>
            <p:ph idx="1"/>
          </p:nvPr>
        </p:nvSpPr>
        <p:spPr/>
        <p:txBody>
          <a:bodyPr/>
          <a:lstStyle/>
          <a:p>
            <a:r>
              <a:rPr lang="en-IN" dirty="0" smtClean="0"/>
              <a:t>Display bottom 2 lines in emp.txt file</a:t>
            </a:r>
          </a:p>
          <a:p>
            <a:pPr lvl="1"/>
            <a:r>
              <a:rPr lang="en-IN" dirty="0" smtClean="0"/>
              <a:t>tail </a:t>
            </a:r>
            <a:r>
              <a:rPr lang="en-IN" dirty="0"/>
              <a:t>-n 2 </a:t>
            </a:r>
            <a:r>
              <a:rPr lang="en-IN" dirty="0" smtClean="0"/>
              <a:t>emp.txt</a:t>
            </a:r>
          </a:p>
          <a:p>
            <a:r>
              <a:rPr lang="en-IN" dirty="0"/>
              <a:t>Prints the first ‘</a:t>
            </a:r>
            <a:r>
              <a:rPr lang="en-IN" dirty="0" err="1"/>
              <a:t>num</a:t>
            </a:r>
            <a:r>
              <a:rPr lang="en-IN" dirty="0"/>
              <a:t>’ bytes from the file specified. Newline count as a single character, so if head prints out a newline, it will count it as a byte. </a:t>
            </a:r>
            <a:r>
              <a:rPr lang="en-IN" b="1" dirty="0" err="1"/>
              <a:t>num</a:t>
            </a:r>
            <a:r>
              <a:rPr lang="en-IN" dirty="0"/>
              <a:t> is mandatory to be specified in command otherwise displays an error. </a:t>
            </a:r>
            <a:endParaRPr lang="en-IN" dirty="0" smtClean="0"/>
          </a:p>
          <a:p>
            <a:pPr lvl="1"/>
            <a:r>
              <a:rPr lang="en-IN" dirty="0" smtClean="0"/>
              <a:t>Tail -c </a:t>
            </a:r>
            <a:r>
              <a:rPr lang="en-IN" dirty="0"/>
              <a:t>10 emp.txt</a:t>
            </a:r>
          </a:p>
          <a:p>
            <a:pPr lvl="1"/>
            <a:endParaRPr lang="en-IN" dirty="0" smtClean="0"/>
          </a:p>
          <a:p>
            <a:pPr marL="0" indent="0">
              <a:buNone/>
            </a:pPr>
            <a:r>
              <a:rPr lang="en-IN" dirty="0" smtClean="0"/>
              <a:t>  </a:t>
            </a:r>
            <a:endParaRPr lang="en-IN" dirty="0"/>
          </a:p>
        </p:txBody>
      </p:sp>
    </p:spTree>
    <p:extLst>
      <p:ext uri="{BB962C8B-B14F-4D97-AF65-F5344CB8AC3E}">
        <p14:creationId xmlns:p14="http://schemas.microsoft.com/office/powerpoint/2010/main" val="1392095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Unix – File Permission</a:t>
            </a:r>
            <a:endParaRPr lang="en-IN" dirty="0"/>
          </a:p>
        </p:txBody>
      </p:sp>
      <p:sp>
        <p:nvSpPr>
          <p:cNvPr id="3" name="Content Placeholder 2"/>
          <p:cNvSpPr>
            <a:spLocks noGrp="1"/>
          </p:cNvSpPr>
          <p:nvPr>
            <p:ph idx="1"/>
          </p:nvPr>
        </p:nvSpPr>
        <p:spPr/>
        <p:txBody>
          <a:bodyPr/>
          <a:lstStyle/>
          <a:p>
            <a:r>
              <a:rPr lang="en-IN" dirty="0" smtClean="0"/>
              <a:t> </a:t>
            </a:r>
            <a:r>
              <a:rPr lang="en-IN" b="1" dirty="0"/>
              <a:t>Owner permissions</a:t>
            </a:r>
            <a:r>
              <a:rPr lang="en-IN" dirty="0"/>
              <a:t> − The owner's permissions determine what actions the owner of the file can perform on the file.</a:t>
            </a:r>
          </a:p>
          <a:p>
            <a:r>
              <a:rPr lang="en-IN" b="1" dirty="0"/>
              <a:t>Group permissions</a:t>
            </a:r>
            <a:r>
              <a:rPr lang="en-IN" dirty="0"/>
              <a:t> − The group's permissions determine what actions a user, who is a member of the group that a file belongs to, can perform on the file.</a:t>
            </a:r>
          </a:p>
          <a:p>
            <a:r>
              <a:rPr lang="en-IN" b="1" dirty="0"/>
              <a:t>Other (world) permissions</a:t>
            </a:r>
            <a:r>
              <a:rPr lang="en-IN" dirty="0"/>
              <a:t> − The permissions for others indicate what action all other users can perform on the file</a:t>
            </a:r>
            <a:r>
              <a:rPr lang="en-IN" dirty="0" smtClean="0"/>
              <a:t>.</a:t>
            </a:r>
            <a:r>
              <a:rPr lang="en-IN" b="1" dirty="0"/>
              <a:t> Owner permissions</a:t>
            </a:r>
            <a:r>
              <a:rPr lang="en-IN" dirty="0"/>
              <a:t> − The owner's permissions determine what actions the owner of the file can perform on the file.</a:t>
            </a:r>
          </a:p>
          <a:p>
            <a:r>
              <a:rPr lang="en-IN" b="1" dirty="0"/>
              <a:t>Group permissions</a:t>
            </a:r>
            <a:r>
              <a:rPr lang="en-IN" dirty="0"/>
              <a:t> − The group's permissions determine what actions a user, who is a member of the group that a file belongs to, can perform on the file.</a:t>
            </a:r>
          </a:p>
          <a:p>
            <a:endParaRPr lang="en-IN" dirty="0"/>
          </a:p>
          <a:p>
            <a:endParaRPr lang="en-IN" dirty="0"/>
          </a:p>
        </p:txBody>
      </p:sp>
      <p:pic>
        <p:nvPicPr>
          <p:cNvPr id="4" name="Picture 3"/>
          <p:cNvPicPr>
            <a:picLocks noChangeAspect="1"/>
          </p:cNvPicPr>
          <p:nvPr/>
        </p:nvPicPr>
        <p:blipFill>
          <a:blip r:embed="rId2"/>
          <a:stretch>
            <a:fillRect/>
          </a:stretch>
        </p:blipFill>
        <p:spPr>
          <a:xfrm>
            <a:off x="6537119" y="4316244"/>
            <a:ext cx="5721512" cy="2540863"/>
          </a:xfrm>
          <a:prstGeom prst="rect">
            <a:avLst/>
          </a:prstGeom>
        </p:spPr>
      </p:pic>
    </p:spTree>
    <p:extLst>
      <p:ext uri="{BB962C8B-B14F-4D97-AF65-F5344CB8AC3E}">
        <p14:creationId xmlns:p14="http://schemas.microsoft.com/office/powerpoint/2010/main" val="4284071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b="1" dirty="0"/>
              <a:t>Special System's Environment Variables</a:t>
            </a:r>
            <a:br>
              <a:rPr lang="en-IN" b="1" dirty="0"/>
            </a:br>
            <a:endParaRPr lang="en-IN" dirty="0"/>
          </a:p>
        </p:txBody>
      </p:sp>
      <p:sp>
        <p:nvSpPr>
          <p:cNvPr id="3" name="Content Placeholder 2"/>
          <p:cNvSpPr>
            <a:spLocks noGrp="1"/>
          </p:cNvSpPr>
          <p:nvPr>
            <p:ph idx="1"/>
          </p:nvPr>
        </p:nvSpPr>
        <p:spPr/>
        <p:txBody>
          <a:bodyPr>
            <a:normAutofit fontScale="92500" lnSpcReduction="20000"/>
          </a:bodyPr>
          <a:lstStyle/>
          <a:p>
            <a:r>
              <a:rPr lang="en-IN" dirty="0"/>
              <a:t>HOME: contains your home directory.</a:t>
            </a:r>
          </a:p>
          <a:p>
            <a:r>
              <a:rPr lang="en-IN" dirty="0"/>
              <a:t>PATH: contains the list of search paths for executing programs (defined in /</a:t>
            </a:r>
            <a:r>
              <a:rPr lang="en-IN" dirty="0" err="1"/>
              <a:t>etc</a:t>
            </a:r>
            <a:r>
              <a:rPr lang="en-IN" dirty="0"/>
              <a:t>/profile).</a:t>
            </a:r>
          </a:p>
          <a:p>
            <a:r>
              <a:rPr lang="en-IN" dirty="0"/>
              <a:t>PWD: Full path of current working directory (OLDPWD for the previous working directory).</a:t>
            </a:r>
          </a:p>
          <a:p>
            <a:r>
              <a:rPr lang="en-IN" dirty="0"/>
              <a:t>USER: Current login username.</a:t>
            </a:r>
          </a:p>
          <a:p>
            <a:r>
              <a:rPr lang="en-IN" dirty="0"/>
              <a:t>SHELL: Current shell, e.g., /</a:t>
            </a:r>
            <a:r>
              <a:rPr lang="en-IN" dirty="0" smtClean="0"/>
              <a:t>bin/bash</a:t>
            </a:r>
          </a:p>
          <a:p>
            <a:endParaRPr lang="en-IN" dirty="0"/>
          </a:p>
          <a:p>
            <a:r>
              <a:rPr lang="en-IN" dirty="0" smtClean="0"/>
              <a:t>Set Path Permanently</a:t>
            </a:r>
          </a:p>
          <a:p>
            <a:pPr lvl="1"/>
            <a:r>
              <a:rPr lang="de-DE" dirty="0"/>
              <a:t>export PATH=~/bin:/usr/local/mysql/bin:$</a:t>
            </a:r>
            <a:r>
              <a:rPr lang="de-DE" dirty="0" smtClean="0"/>
              <a:t>PATH</a:t>
            </a:r>
          </a:p>
          <a:p>
            <a:r>
              <a:rPr lang="en-IN" dirty="0"/>
              <a:t>echo "$USER"</a:t>
            </a:r>
          </a:p>
          <a:p>
            <a:endParaRPr lang="en-IN" dirty="0"/>
          </a:p>
        </p:txBody>
      </p:sp>
    </p:spTree>
    <p:extLst>
      <p:ext uri="{BB962C8B-B14F-4D97-AF65-F5344CB8AC3E}">
        <p14:creationId xmlns:p14="http://schemas.microsoft.com/office/powerpoint/2010/main" val="1125047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smtClean="0"/>
              <a:t>Topics</a:t>
            </a:r>
            <a:endParaRPr lang="en-US" dirty="0"/>
          </a:p>
        </p:txBody>
      </p:sp>
      <p:sp>
        <p:nvSpPr>
          <p:cNvPr id="14" name="Content Placeholder 13"/>
          <p:cNvSpPr>
            <a:spLocks noGrp="1"/>
          </p:cNvSpPr>
          <p:nvPr>
            <p:ph idx="1"/>
          </p:nvPr>
        </p:nvSpPr>
        <p:spPr>
          <a:xfrm>
            <a:off x="1197869" y="1268761"/>
            <a:ext cx="9458936" cy="4751040"/>
          </a:xfrm>
        </p:spPr>
        <p:txBody>
          <a:bodyPr>
            <a:normAutofit fontScale="70000" lnSpcReduction="20000"/>
          </a:bodyPr>
          <a:lstStyle/>
          <a:p>
            <a:r>
              <a:rPr lang="en-US" dirty="0"/>
              <a:t>Unix</a:t>
            </a:r>
          </a:p>
          <a:p>
            <a:pPr lvl="1"/>
            <a:r>
              <a:rPr lang="en-US" smtClean="0"/>
              <a:t>Architecture</a:t>
            </a:r>
          </a:p>
          <a:p>
            <a:pPr lvl="1"/>
            <a:r>
              <a:rPr lang="en-US" dirty="0" smtClean="0"/>
              <a:t>Commands</a:t>
            </a:r>
            <a:endParaRPr lang="en-US" dirty="0"/>
          </a:p>
          <a:p>
            <a:pPr lvl="1"/>
            <a:r>
              <a:rPr lang="en-US" dirty="0"/>
              <a:t>Environment Variable</a:t>
            </a:r>
          </a:p>
          <a:p>
            <a:pPr lvl="1"/>
            <a:r>
              <a:rPr lang="en-US" dirty="0"/>
              <a:t>File Permissions</a:t>
            </a:r>
          </a:p>
          <a:p>
            <a:r>
              <a:rPr lang="en-US" dirty="0"/>
              <a:t>Package Managers</a:t>
            </a:r>
          </a:p>
          <a:p>
            <a:endParaRPr lang="en-US" dirty="0" smtClean="0"/>
          </a:p>
          <a:p>
            <a:r>
              <a:rPr lang="en-US" dirty="0" smtClean="0"/>
              <a:t>AWS </a:t>
            </a:r>
            <a:r>
              <a:rPr lang="en-US" dirty="0" smtClean="0"/>
              <a:t>Introduction</a:t>
            </a:r>
          </a:p>
          <a:p>
            <a:pPr lvl="1"/>
            <a:r>
              <a:rPr lang="en-US" dirty="0" smtClean="0"/>
              <a:t>Regions and Availability Zone</a:t>
            </a:r>
          </a:p>
          <a:p>
            <a:pPr lvl="1"/>
            <a:r>
              <a:rPr lang="en-US" dirty="0" smtClean="0"/>
              <a:t>EC2</a:t>
            </a:r>
          </a:p>
          <a:p>
            <a:pPr lvl="1"/>
            <a:r>
              <a:rPr lang="en-US" dirty="0" smtClean="0"/>
              <a:t>SSH to ec2</a:t>
            </a:r>
          </a:p>
          <a:p>
            <a:pPr lvl="1"/>
            <a:r>
              <a:rPr lang="en-US" dirty="0" err="1" smtClean="0"/>
              <a:t>SecurityGroup</a:t>
            </a:r>
            <a:endParaRPr lang="en-US" dirty="0" smtClean="0"/>
          </a:p>
          <a:p>
            <a:pPr lvl="1"/>
            <a:r>
              <a:rPr lang="en-US" dirty="0" smtClean="0"/>
              <a:t>AMI</a:t>
            </a:r>
          </a:p>
          <a:p>
            <a:pPr lvl="1"/>
            <a:r>
              <a:rPr lang="en-US" dirty="0" smtClean="0"/>
              <a:t>EBS</a:t>
            </a:r>
            <a:endParaRPr lang="en-US" dirty="0" smtClean="0"/>
          </a:p>
        </p:txBody>
      </p:sp>
    </p:spTree>
    <p:extLst>
      <p:ext uri="{BB962C8B-B14F-4D97-AF65-F5344CB8AC3E}">
        <p14:creationId xmlns:p14="http://schemas.microsoft.com/office/powerpoint/2010/main" val="2139132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4033" y="6055060"/>
            <a:ext cx="8532178" cy="723471"/>
          </a:xfrm>
        </p:spPr>
        <p:txBody>
          <a:bodyPr/>
          <a:lstStyle/>
          <a:p>
            <a:r>
              <a:rPr lang="en-IN" dirty="0" smtClean="0"/>
              <a:t>Unix</a:t>
            </a:r>
            <a:endParaRPr lang="en-IN" dirty="0"/>
          </a:p>
        </p:txBody>
      </p:sp>
      <p:sp>
        <p:nvSpPr>
          <p:cNvPr id="3" name="Content Placeholder 2"/>
          <p:cNvSpPr>
            <a:spLocks noGrp="1"/>
          </p:cNvSpPr>
          <p:nvPr>
            <p:ph idx="1"/>
          </p:nvPr>
        </p:nvSpPr>
        <p:spPr>
          <a:xfrm>
            <a:off x="684033" y="673577"/>
            <a:ext cx="8532178" cy="5364233"/>
          </a:xfrm>
        </p:spPr>
        <p:txBody>
          <a:bodyPr>
            <a:noAutofit/>
          </a:bodyPr>
          <a:lstStyle/>
          <a:p>
            <a:r>
              <a:rPr lang="en-IN" sz="1600" dirty="0"/>
              <a:t>Vi student.txt		</a:t>
            </a:r>
          </a:p>
          <a:p>
            <a:pPr lvl="2">
              <a:spcBef>
                <a:spcPts val="0"/>
              </a:spcBef>
            </a:pPr>
            <a:r>
              <a:rPr lang="en-IN" dirty="0" err="1"/>
              <a:t>i</a:t>
            </a:r>
            <a:r>
              <a:rPr lang="en-IN" dirty="0"/>
              <a:t> - Insert at cursor (goes into insert mode)</a:t>
            </a:r>
          </a:p>
          <a:p>
            <a:pPr lvl="2">
              <a:spcBef>
                <a:spcPts val="0"/>
              </a:spcBef>
            </a:pPr>
            <a:r>
              <a:rPr lang="en-IN" dirty="0"/>
              <a:t>:</a:t>
            </a:r>
            <a:r>
              <a:rPr lang="en-IN" dirty="0" err="1"/>
              <a:t>wq</a:t>
            </a:r>
            <a:r>
              <a:rPr lang="en-IN" dirty="0"/>
              <a:t> – Save file</a:t>
            </a:r>
          </a:p>
          <a:p>
            <a:pPr lvl="2">
              <a:spcBef>
                <a:spcPts val="0"/>
              </a:spcBef>
            </a:pPr>
            <a:r>
              <a:rPr lang="en-IN" dirty="0"/>
              <a:t>A – Write after cursor (goes into insert mode)</a:t>
            </a:r>
          </a:p>
          <a:p>
            <a:pPr lvl="2">
              <a:spcBef>
                <a:spcPts val="0"/>
              </a:spcBef>
            </a:pPr>
            <a:r>
              <a:rPr lang="en-IN" dirty="0"/>
              <a:t>A – Write at the end of line (goes into insert mode)</a:t>
            </a:r>
          </a:p>
          <a:p>
            <a:pPr lvl="2">
              <a:spcBef>
                <a:spcPts val="0"/>
              </a:spcBef>
            </a:pPr>
            <a:r>
              <a:rPr lang="en-IN" dirty="0" err="1"/>
              <a:t>Dd</a:t>
            </a:r>
            <a:r>
              <a:rPr lang="en-IN" dirty="0"/>
              <a:t> – Delete line</a:t>
            </a:r>
          </a:p>
          <a:p>
            <a:pPr lvl="2">
              <a:spcBef>
                <a:spcPts val="0"/>
              </a:spcBef>
            </a:pPr>
            <a:r>
              <a:rPr lang="en-IN" dirty="0"/>
              <a:t>ESC – Terminate insert mode</a:t>
            </a:r>
          </a:p>
          <a:p>
            <a:pPr lvl="2">
              <a:spcBef>
                <a:spcPts val="0"/>
              </a:spcBef>
            </a:pPr>
            <a:r>
              <a:rPr lang="en-IN" dirty="0"/>
              <a:t>u – Undo last change</a:t>
            </a:r>
          </a:p>
          <a:p>
            <a:pPr lvl="2">
              <a:spcBef>
                <a:spcPts val="0"/>
              </a:spcBef>
            </a:pPr>
            <a:r>
              <a:rPr lang="en-IN" dirty="0"/>
              <a:t>U – Undo all changes to the entire line</a:t>
            </a:r>
          </a:p>
          <a:p>
            <a:pPr lvl="2">
              <a:spcBef>
                <a:spcPts val="0"/>
              </a:spcBef>
            </a:pPr>
            <a:r>
              <a:rPr lang="en-IN" dirty="0"/>
              <a:t>O – Open a new line (goes into insert mode)</a:t>
            </a:r>
          </a:p>
          <a:p>
            <a:pPr lvl="2">
              <a:spcBef>
                <a:spcPts val="0"/>
              </a:spcBef>
            </a:pPr>
            <a:r>
              <a:rPr lang="en-IN" dirty="0"/>
              <a:t>3dd – Delete 3 lines.</a:t>
            </a:r>
          </a:p>
          <a:p>
            <a:pPr lvl="2">
              <a:spcBef>
                <a:spcPts val="0"/>
              </a:spcBef>
            </a:pPr>
            <a:r>
              <a:rPr lang="en-IN" dirty="0"/>
              <a:t>D – Delete contents of line after the cursor</a:t>
            </a:r>
          </a:p>
          <a:p>
            <a:pPr marL="914126" lvl="2" indent="0">
              <a:spcBef>
                <a:spcPts val="0"/>
              </a:spcBef>
              <a:buNone/>
            </a:pPr>
            <a:endParaRPr lang="en-IN" sz="1200" dirty="0"/>
          </a:p>
          <a:p>
            <a:pPr marL="914126" lvl="2" indent="0">
              <a:buNone/>
            </a:pPr>
            <a:r>
              <a:rPr lang="en-IN" sz="1200" dirty="0"/>
              <a:t>---------------------Moving in file-------------------</a:t>
            </a:r>
          </a:p>
          <a:p>
            <a:pPr lvl="2">
              <a:spcBef>
                <a:spcPts val="0"/>
              </a:spcBef>
            </a:pPr>
            <a:r>
              <a:rPr lang="en-IN" dirty="0"/>
              <a:t>k - Move cursor up</a:t>
            </a:r>
          </a:p>
          <a:p>
            <a:pPr lvl="2">
              <a:spcBef>
                <a:spcPts val="0"/>
              </a:spcBef>
            </a:pPr>
            <a:r>
              <a:rPr lang="en-IN" dirty="0"/>
              <a:t>j - Move cursor down</a:t>
            </a:r>
          </a:p>
          <a:p>
            <a:pPr lvl="2">
              <a:spcBef>
                <a:spcPts val="0"/>
              </a:spcBef>
            </a:pPr>
            <a:r>
              <a:rPr lang="en-IN" dirty="0"/>
              <a:t>h - Move cursor left</a:t>
            </a:r>
          </a:p>
          <a:p>
            <a:pPr lvl="2">
              <a:spcBef>
                <a:spcPts val="0"/>
              </a:spcBef>
            </a:pPr>
            <a:r>
              <a:rPr lang="en-IN" dirty="0"/>
              <a:t>l - Move cursor </a:t>
            </a:r>
            <a:r>
              <a:rPr lang="en-IN" dirty="0" smtClean="0"/>
              <a:t>right</a:t>
            </a:r>
          </a:p>
          <a:p>
            <a:pPr lvl="2"/>
            <a:r>
              <a:rPr lang="en-IN" dirty="0" smtClean="0"/>
              <a:t>---------------Save file </a:t>
            </a:r>
          </a:p>
          <a:p>
            <a:pPr lvl="2">
              <a:spcBef>
                <a:spcPts val="0"/>
              </a:spcBef>
            </a:pPr>
            <a:r>
              <a:rPr lang="en-IN" dirty="0"/>
              <a:t>:w - Save the file but keep it open</a:t>
            </a:r>
          </a:p>
          <a:p>
            <a:pPr lvl="2">
              <a:spcBef>
                <a:spcPts val="0"/>
              </a:spcBef>
            </a:pPr>
            <a:r>
              <a:rPr lang="en-IN" dirty="0"/>
              <a:t>:q - Quit without saving</a:t>
            </a:r>
          </a:p>
          <a:p>
            <a:pPr lvl="2">
              <a:spcBef>
                <a:spcPts val="0"/>
              </a:spcBef>
            </a:pPr>
            <a:r>
              <a:rPr lang="en-IN" dirty="0"/>
              <a:t>:</a:t>
            </a:r>
            <a:r>
              <a:rPr lang="en-IN" dirty="0" err="1"/>
              <a:t>wq</a:t>
            </a:r>
            <a:r>
              <a:rPr lang="en-IN" dirty="0"/>
              <a:t> - Save the file and quit</a:t>
            </a:r>
          </a:p>
          <a:p>
            <a:pPr lvl="2"/>
            <a:endParaRPr lang="en-IN" dirty="0"/>
          </a:p>
          <a:p>
            <a:pPr marL="914126" lvl="2" indent="0">
              <a:buNone/>
            </a:pPr>
            <a:endParaRPr lang="en-IN" sz="1200" dirty="0"/>
          </a:p>
        </p:txBody>
      </p:sp>
    </p:spTree>
    <p:extLst>
      <p:ext uri="{BB962C8B-B14F-4D97-AF65-F5344CB8AC3E}">
        <p14:creationId xmlns:p14="http://schemas.microsoft.com/office/powerpoint/2010/main" val="3989824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Lab: </a:t>
            </a:r>
            <a:endParaRPr lang="en-IN" dirty="0"/>
          </a:p>
        </p:txBody>
      </p:sp>
      <p:sp>
        <p:nvSpPr>
          <p:cNvPr id="6" name="Rectangle 5"/>
          <p:cNvSpPr>
            <a:spLocks noChangeArrowheads="1"/>
          </p:cNvSpPr>
          <p:nvPr/>
        </p:nvSpPr>
        <p:spPr bwMode="auto">
          <a:xfrm>
            <a:off x="2762571" y="1387624"/>
            <a:ext cx="121888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1. Display all files and directory</a:t>
            </a:r>
            <a:endParaRPr kumimoji="0" lang="en-US" altLang="en-US" sz="700" b="0"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2. Display name of current shell</a:t>
            </a:r>
            <a:endParaRPr kumimoji="0" lang="en-US" altLang="en-US" sz="700" b="0"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3. Display name of current working directory</a:t>
            </a:r>
            <a:endParaRPr kumimoji="0" lang="en-US" altLang="en-US" sz="700" b="0"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4. Display today's date</a:t>
            </a:r>
            <a:endParaRPr kumimoji="0" lang="en-US" altLang="en-US" sz="700" b="0"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5. Display calendar of year</a:t>
            </a:r>
            <a:endParaRPr kumimoji="0" lang="en-US" altLang="en-US" sz="700" b="0"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6. Display home directory</a:t>
            </a:r>
            <a:endParaRPr kumimoji="0" lang="en-US" altLang="en-US" sz="700" b="0"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7. Create file structure</a:t>
            </a:r>
            <a:endParaRPr kumimoji="0" lang="en-US" altLang="en-US" sz="700" b="0"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pic>
        <p:nvPicPr>
          <p:cNvPr id="4100"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14092" y="2157602"/>
            <a:ext cx="4975225" cy="2339975"/>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a:spLocks noChangeArrowheads="1"/>
          </p:cNvSpPr>
          <p:nvPr/>
        </p:nvSpPr>
        <p:spPr bwMode="auto">
          <a:xfrm>
            <a:off x="2330523" y="5805264"/>
            <a:ext cx="12188825"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112" tIns="45720" rIns="91440" bIns="228528" numCol="1" anchor="ctr" anchorCtr="0" compatLnSpc="1">
            <a:prstTxWarp prst="textNoShape">
              <a:avLst/>
            </a:prstTxWarp>
            <a:spAutoFit/>
          </a:bodyPr>
          <a:lstStyle>
            <a:lvl1pPr eaLnBrk="0" fontAlgn="base" hangingPunct="0">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defRPr>
                <a:solidFill>
                  <a:schemeClr val="tx1"/>
                </a:solidFill>
                <a:latin typeface="Arial" panose="020B0604020202020204" pitchFamily="34" charset="0"/>
              </a:defRPr>
            </a:lvl1pPr>
            <a:lvl2pPr eaLnBrk="0" fontAlgn="base" hangingPunct="0">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defRPr>
                <a:solidFill>
                  <a:schemeClr val="tx1"/>
                </a:solidFill>
                <a:latin typeface="Arial" panose="020B0604020202020204" pitchFamily="34" charset="0"/>
              </a:defRPr>
            </a:lvl2pPr>
            <a:lvl3pPr eaLnBrk="0" fontAlgn="base" hangingPunct="0">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defRPr>
                <a:solidFill>
                  <a:schemeClr val="tx1"/>
                </a:solidFill>
                <a:latin typeface="Arial" panose="020B0604020202020204" pitchFamily="34" charset="0"/>
              </a:defRPr>
            </a:lvl3pPr>
            <a:lvl4pPr eaLnBrk="0" fontAlgn="base" hangingPunct="0">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defRPr>
                <a:solidFill>
                  <a:schemeClr val="tx1"/>
                </a:solidFill>
                <a:latin typeface="Arial" panose="020B0604020202020204" pitchFamily="34" charset="0"/>
              </a:defRPr>
            </a:lvl4pPr>
            <a:lvl5pPr eaLnBrk="0" fontAlgn="base" hangingPunct="0">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defRPr>
                <a:solidFill>
                  <a:schemeClr val="tx1"/>
                </a:solidFill>
                <a:latin typeface="Arial" panose="020B0604020202020204" pitchFamily="34" charset="0"/>
              </a:defRPr>
            </a:lvl5pPr>
            <a:lvl6pPr eaLnBrk="0" fontAlgn="base" hangingPunct="0">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defRPr>
                <a:solidFill>
                  <a:schemeClr val="tx1"/>
                </a:solidFill>
                <a:latin typeface="Arial" panose="020B0604020202020204" pitchFamily="34" charset="0"/>
              </a:defRPr>
            </a:lvl6pPr>
            <a:lvl7pPr eaLnBrk="0" fontAlgn="base" hangingPunct="0">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defRPr>
                <a:solidFill>
                  <a:schemeClr val="tx1"/>
                </a:solidFill>
                <a:latin typeface="Arial" panose="020B0604020202020204" pitchFamily="34" charset="0"/>
              </a:defRPr>
            </a:lvl7pPr>
            <a:lvl8pPr eaLnBrk="0" fontAlgn="base" hangingPunct="0">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defRPr>
                <a:solidFill>
                  <a:schemeClr val="tx1"/>
                </a:solidFill>
                <a:latin typeface="Arial" panose="020B0604020202020204" pitchFamily="34" charset="0"/>
              </a:defRPr>
            </a:lvl8pPr>
            <a:lvl9pPr eaLnBrk="0" fontAlgn="base" hangingPunct="0">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endParaRPr kumimoji="0" lang="en-US" altLang="en-US" sz="700" b="0"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en-US" altLang="en-US" sz="11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Add some content to student1.txt using vi editor</a:t>
            </a:r>
          </a:p>
          <a:p>
            <a:pPr marL="0" marR="0" lvl="0" indent="0" algn="l" defTabSz="914400" rtl="0" eaLnBrk="0" fontAlgn="base" latinLnBrk="0" hangingPunct="0">
              <a:lnSpc>
                <a:spcPct val="100000"/>
              </a:lnSpc>
              <a:spcBef>
                <a:spcPct val="0"/>
              </a:spcBef>
              <a:spcAft>
                <a:spcPct val="0"/>
              </a:spcAft>
              <a:buClrTx/>
              <a:buSzTx/>
              <a:buFontTx/>
              <a:buAutoNum type="arabicPeriod"/>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en-US" altLang="en-US" sz="11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Create a  file teacher.txt in Students folder and add some content to it.</a:t>
            </a:r>
          </a:p>
          <a:p>
            <a:pPr marL="0" marR="0" lvl="0" indent="0" algn="l" defTabSz="914400" rtl="0" eaLnBrk="0" fontAlgn="base" latinLnBrk="0" hangingPunct="0">
              <a:lnSpc>
                <a:spcPct val="100000"/>
              </a:lnSpc>
              <a:spcBef>
                <a:spcPct val="0"/>
              </a:spcBef>
              <a:spcAft>
                <a:spcPct val="0"/>
              </a:spcAft>
              <a:buClrTx/>
              <a:buSzTx/>
              <a:buFontTx/>
              <a:buAutoNum type="arabicPeriod"/>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en-US" altLang="en-US" sz="11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Copy the teacher.txt from Students </a:t>
            </a:r>
            <a:r>
              <a:rPr kumimoji="0" lang="en-US" altLang="en-US" sz="1100" b="0" i="0" u="none" strike="noStrike" cap="none" normalizeH="0" baseline="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foler</a:t>
            </a:r>
            <a:r>
              <a:rPr kumimoji="0" lang="en-US" altLang="en-US" sz="11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to </a:t>
            </a:r>
            <a:r>
              <a:rPr kumimoji="0" lang="en-US" altLang="en-US" sz="1100" b="0" i="0" u="none" strike="noStrike" cap="none" normalizeH="0" baseline="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Hr</a:t>
            </a:r>
            <a:endParaRPr kumimoji="0" lang="en-US" altLang="en-US" sz="11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en-US" altLang="en-US" sz="11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Create a file admin.txt in </a:t>
            </a:r>
            <a:r>
              <a:rPr kumimoji="0" lang="en-US" altLang="en-US" sz="1100" b="0" i="0" u="none" strike="noStrike" cap="none" normalizeH="0" baseline="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Hr</a:t>
            </a:r>
            <a:r>
              <a:rPr kumimoji="0" lang="en-US" altLang="en-US" sz="11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folder and move it to Transport folder</a:t>
            </a:r>
          </a:p>
          <a:p>
            <a:pPr marL="0" marR="0" lvl="0" indent="0" algn="l" defTabSz="914400" rtl="0" eaLnBrk="0" fontAlgn="base" latinLnBrk="0" hangingPunct="0">
              <a:lnSpc>
                <a:spcPct val="100000"/>
              </a:lnSpc>
              <a:spcBef>
                <a:spcPct val="0"/>
              </a:spcBef>
              <a:spcAft>
                <a:spcPct val="0"/>
              </a:spcAft>
              <a:buClrTx/>
              <a:buSzTx/>
              <a:buFontTx/>
              <a:buAutoNum type="arabicPeriod"/>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en-US" altLang="en-US" sz="11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Move to control from transport folder to Administrator folder. </a:t>
            </a:r>
          </a:p>
          <a:p>
            <a:pPr marL="0" marR="0" lvl="0" indent="0" algn="l" defTabSz="914400" rtl="0" eaLnBrk="0" fontAlgn="base" latinLnBrk="0" hangingPunct="0">
              <a:lnSpc>
                <a:spcPct val="100000"/>
              </a:lnSpc>
              <a:spcBef>
                <a:spcPct val="0"/>
              </a:spcBef>
              <a:spcAft>
                <a:spcPct val="0"/>
              </a:spcAft>
              <a:buClrTx/>
              <a:buSzTx/>
              <a:buFontTx/>
              <a:buAutoNum type="arabicPeriod"/>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en-US" altLang="en-US" sz="11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Move to home directory</a:t>
            </a:r>
          </a:p>
          <a:p>
            <a:pPr marL="0" marR="0" lvl="0" indent="0" algn="l" defTabSz="914400" rtl="0" eaLnBrk="0" fontAlgn="base" latinLnBrk="0" hangingPunct="0">
              <a:lnSpc>
                <a:spcPct val="100000"/>
              </a:lnSpc>
              <a:spcBef>
                <a:spcPct val="0"/>
              </a:spcBef>
              <a:spcAft>
                <a:spcPct val="0"/>
              </a:spcAft>
              <a:buClrTx/>
              <a:buSzTx/>
              <a:buFontTx/>
              <a:buAutoNum type="arabicPeriod"/>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en-US" altLang="en-US" sz="11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Give read, write and execute access to file student.txt</a:t>
            </a:r>
          </a:p>
          <a:p>
            <a:pPr marL="0" marR="0" lvl="0" indent="0" algn="l" defTabSz="914400" rtl="0" eaLnBrk="0" fontAlgn="base" latinLnBrk="0" hangingPunct="0">
              <a:lnSpc>
                <a:spcPct val="100000"/>
              </a:lnSpc>
              <a:spcBef>
                <a:spcPct val="0"/>
              </a:spcBef>
              <a:spcAft>
                <a:spcPct val="0"/>
              </a:spcAft>
              <a:buClrTx/>
              <a:buSzTx/>
              <a:buFontTx/>
              <a:buAutoNum type="arabicPeriod"/>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en-US" altLang="en-US" sz="11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Display all hidden files.</a:t>
            </a:r>
          </a:p>
          <a:p>
            <a:pPr marL="0" marR="0" lvl="0" indent="0" algn="l" defTabSz="914400" rtl="0" eaLnBrk="0" fontAlgn="base" latinLnBrk="0" hangingPunct="0">
              <a:lnSpc>
                <a:spcPct val="100000"/>
              </a:lnSpc>
              <a:spcBef>
                <a:spcPct val="0"/>
              </a:spcBef>
              <a:spcAft>
                <a:spcPct val="0"/>
              </a:spcAft>
              <a:buClrTx/>
              <a:buSzTx/>
              <a:buFontTx/>
              <a:buAutoNum type="arabicPeriod"/>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en-US" altLang="en-US" sz="11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List all files found in the current directory and its hierarchy</a:t>
            </a:r>
            <a:endParaRPr kumimoji="0" lang="en-US" altLang="en-US" sz="700" b="0" i="0" u="none" strike="noStrike" cap="none" normalizeH="0" baseline="0" dirty="0" smtClean="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AutoNum type="alphaLcPeriod"/>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en-US" altLang="en-US" sz="1100" b="0" i="0" u="none" strike="noStrike" cap="none" normalizeH="0" baseline="0" dirty="0" smtClean="0">
                <a:ln>
                  <a:noFill/>
                </a:ln>
                <a:solidFill>
                  <a:srgbClr val="3A3A3A"/>
                </a:solidFill>
                <a:effectLst/>
                <a:latin typeface="inherit"/>
                <a:ea typeface="Times New Roman" panose="02020603050405020304" pitchFamily="18" charset="0"/>
                <a:cs typeface="Courier New" panose="02070309020205020404" pitchFamily="49" charset="0"/>
              </a:rPr>
              <a:t>$ find.</a:t>
            </a:r>
            <a:endParaRPr kumimoji="0" lang="en-US" altLang="en-US" sz="7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AutoNum type="arabicPeriod"/>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en-US" altLang="en-US" sz="11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List all files found in the current hierarchy, and all the hierarchy below /school/Administration</a:t>
            </a:r>
            <a:endParaRPr kumimoji="0" lang="en-US" altLang="en-US" sz="700" b="0" i="0" u="none" strike="noStrike" cap="none" normalizeH="0" baseline="0" dirty="0" smtClean="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AutoNum type="alphaLcPeriod"/>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en-US" altLang="en-US" sz="1100" b="0" i="0" u="none" strike="noStrike" cap="none" normalizeH="0" baseline="0" dirty="0" smtClean="0">
                <a:ln>
                  <a:noFill/>
                </a:ln>
                <a:solidFill>
                  <a:srgbClr val="3A3A3A"/>
                </a:solidFill>
                <a:effectLst/>
                <a:latin typeface="inherit"/>
                <a:ea typeface="Times New Roman" panose="02020603050405020304" pitchFamily="18" charset="0"/>
                <a:cs typeface="Courier New" panose="02070309020205020404" pitchFamily="49" charset="0"/>
              </a:rPr>
              <a:t>find. /school/Administration</a:t>
            </a:r>
            <a:r>
              <a:rPr kumimoji="0" lang="en-US" altLang="en-US" sz="700" b="0" i="0" u="none" strike="noStrike" cap="none" normalizeH="0" baseline="0" dirty="0" smtClean="0">
                <a:ln>
                  <a:noFill/>
                </a:ln>
                <a:solidFill>
                  <a:schemeClr val="tx1"/>
                </a:solidFill>
                <a:effectLst/>
              </a:rPr>
              <a:t> </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250133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spTree>
    <p:extLst>
      <p:ext uri="{BB962C8B-B14F-4D97-AF65-F5344CB8AC3E}">
        <p14:creationId xmlns:p14="http://schemas.microsoft.com/office/powerpoint/2010/main" val="618240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Containerization and VM</a:t>
            </a:r>
            <a:endParaRPr lang="en-IN" dirty="0"/>
          </a:p>
        </p:txBody>
      </p:sp>
      <p:pic>
        <p:nvPicPr>
          <p:cNvPr id="4" name="Picture 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0603" y="1773904"/>
            <a:ext cx="5183227" cy="417537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52447" y="1767065"/>
            <a:ext cx="4842565" cy="41822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00828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smtClean="0"/>
              <a:t>Cloud Computing Overview</a:t>
            </a:r>
            <a:endParaRPr lang="en-US" dirty="0"/>
          </a:p>
        </p:txBody>
      </p:sp>
      <p:sp>
        <p:nvSpPr>
          <p:cNvPr id="14" name="Content Placeholder 13"/>
          <p:cNvSpPr>
            <a:spLocks noGrp="1"/>
          </p:cNvSpPr>
          <p:nvPr>
            <p:ph idx="1"/>
          </p:nvPr>
        </p:nvSpPr>
        <p:spPr/>
        <p:txBody>
          <a:bodyPr>
            <a:normAutofit/>
          </a:bodyPr>
          <a:lstStyle/>
          <a:p>
            <a:r>
              <a:rPr lang="en-US" dirty="0"/>
              <a:t>Cloud computing is the on-demand </a:t>
            </a:r>
            <a:r>
              <a:rPr lang="en-US" dirty="0">
                <a:solidFill>
                  <a:srgbClr val="FF0000"/>
                </a:solidFill>
              </a:rPr>
              <a:t>delivery of IT resources over the Internet</a:t>
            </a:r>
            <a:r>
              <a:rPr lang="en-US" dirty="0"/>
              <a:t> with pay-as-you-go pricing. </a:t>
            </a:r>
            <a:endParaRPr lang="en-US" dirty="0" smtClean="0"/>
          </a:p>
          <a:p>
            <a:r>
              <a:rPr lang="en-US" dirty="0">
                <a:solidFill>
                  <a:srgbClr val="FF0000"/>
                </a:solidFill>
              </a:rPr>
              <a:t>Instead of buying, owning, and maintaining </a:t>
            </a:r>
            <a:r>
              <a:rPr lang="en-US" dirty="0"/>
              <a:t>physical data centers and servers, you can access technology services, such as computing power, storage, and databases, on an as-needed basis from a cloud provider </a:t>
            </a:r>
            <a:endParaRPr lang="en-US" dirty="0" smtClean="0"/>
          </a:p>
        </p:txBody>
      </p:sp>
    </p:spTree>
    <p:extLst>
      <p:ext uri="{BB962C8B-B14F-4D97-AF65-F5344CB8AC3E}">
        <p14:creationId xmlns:p14="http://schemas.microsoft.com/office/powerpoint/2010/main" val="412749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Cloud Computing?</a:t>
            </a:r>
            <a:endParaRPr lang="en-IN" dirty="0"/>
          </a:p>
        </p:txBody>
      </p:sp>
      <p:sp>
        <p:nvSpPr>
          <p:cNvPr id="3" name="Content Placeholder 2"/>
          <p:cNvSpPr>
            <a:spLocks noGrp="1"/>
          </p:cNvSpPr>
          <p:nvPr>
            <p:ph idx="1"/>
          </p:nvPr>
        </p:nvSpPr>
        <p:spPr/>
        <p:txBody>
          <a:bodyPr/>
          <a:lstStyle/>
          <a:p>
            <a:r>
              <a:rPr lang="en-US" dirty="0"/>
              <a:t>Cloud computing is providing developers and IT departments with the ability to focus on what matters most and </a:t>
            </a:r>
            <a:r>
              <a:rPr lang="en-US" dirty="0">
                <a:solidFill>
                  <a:srgbClr val="FF0000"/>
                </a:solidFill>
              </a:rPr>
              <a:t>avoid</a:t>
            </a:r>
            <a:r>
              <a:rPr lang="en-US" dirty="0"/>
              <a:t> undifferentiated work like </a:t>
            </a:r>
            <a:r>
              <a:rPr lang="en-US" dirty="0">
                <a:solidFill>
                  <a:srgbClr val="FF0000"/>
                </a:solidFill>
              </a:rPr>
              <a:t>procurement, maintenance, and capacity planning. </a:t>
            </a:r>
            <a:endParaRPr lang="en-US" dirty="0" smtClean="0">
              <a:solidFill>
                <a:srgbClr val="FF0000"/>
              </a:solidFill>
            </a:endParaRPr>
          </a:p>
          <a:p>
            <a:r>
              <a:rPr lang="en-US" dirty="0" smtClean="0"/>
              <a:t>As </a:t>
            </a:r>
            <a:r>
              <a:rPr lang="en-US" dirty="0"/>
              <a:t>cloud computing has grown in popularity, several different models and </a:t>
            </a:r>
            <a:r>
              <a:rPr lang="en-US" dirty="0">
                <a:solidFill>
                  <a:srgbClr val="FF0000"/>
                </a:solidFill>
              </a:rPr>
              <a:t>deployment strategies </a:t>
            </a:r>
            <a:r>
              <a:rPr lang="en-US" dirty="0"/>
              <a:t>have emerged to help meet specific needs of different users</a:t>
            </a:r>
            <a:r>
              <a:rPr lang="en-US" dirty="0" smtClean="0"/>
              <a:t>.</a:t>
            </a:r>
          </a:p>
          <a:p>
            <a:r>
              <a:rPr lang="en-US" dirty="0" smtClean="0"/>
              <a:t> </a:t>
            </a:r>
            <a:r>
              <a:rPr lang="en-US" dirty="0"/>
              <a:t>Each type of cloud service, and deployment method, provides you with different levels of control, flexibility, and management.</a:t>
            </a:r>
            <a:endParaRPr lang="en-IN" dirty="0"/>
          </a:p>
        </p:txBody>
      </p:sp>
    </p:spTree>
    <p:extLst>
      <p:ext uri="{BB962C8B-B14F-4D97-AF65-F5344CB8AC3E}">
        <p14:creationId xmlns:p14="http://schemas.microsoft.com/office/powerpoint/2010/main" val="859493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30931" y="-99392"/>
            <a:ext cx="9144001" cy="1080120"/>
          </a:xfrm>
        </p:spPr>
        <p:txBody>
          <a:bodyPr/>
          <a:lstStyle/>
          <a:p>
            <a:r>
              <a:rPr lang="en-US" dirty="0" smtClean="0"/>
              <a:t>Types of Computing Models</a:t>
            </a:r>
            <a:endParaRPr lang="en-IN"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621985075"/>
              </p:ext>
            </p:extLst>
          </p:nvPr>
        </p:nvGraphicFramePr>
        <p:xfrm>
          <a:off x="117748" y="980729"/>
          <a:ext cx="11881320" cy="5638794"/>
        </p:xfrm>
        <a:graphic>
          <a:graphicData uri="http://schemas.openxmlformats.org/drawingml/2006/table">
            <a:tbl>
              <a:tblPr firstRow="1" firstCol="1" bandRow="1">
                <a:tableStyleId>{5C22544A-7EE6-4342-B048-85BDC9FD1C3A}</a:tableStyleId>
              </a:tblPr>
              <a:tblGrid>
                <a:gridCol w="2376264"/>
                <a:gridCol w="3564396"/>
                <a:gridCol w="2970330"/>
                <a:gridCol w="2970330"/>
              </a:tblGrid>
              <a:tr h="151457">
                <a:tc>
                  <a:txBody>
                    <a:bodyPr/>
                    <a:lstStyle/>
                    <a:p>
                      <a:pPr>
                        <a:lnSpc>
                          <a:spcPct val="107000"/>
                        </a:lnSpc>
                        <a:spcBef>
                          <a:spcPts val="800"/>
                        </a:spcBef>
                        <a:spcAft>
                          <a:spcPts val="0"/>
                        </a:spcAft>
                      </a:pPr>
                      <a:r>
                        <a:rPr lang="en-US" sz="1050" dirty="0">
                          <a:effectLst/>
                        </a:rPr>
                        <a:t> </a:t>
                      </a:r>
                      <a:endParaRPr lang="en-IN" sz="1050" dirty="0">
                        <a:solidFill>
                          <a:srgbClr val="404040"/>
                        </a:solidFill>
                        <a:effectLst/>
                        <a:latin typeface="Segoe UI" panose="020B0502040204020203" pitchFamily="34" charset="0"/>
                        <a:ea typeface="Segoe UI" panose="020B0502040204020203" pitchFamily="34" charset="0"/>
                        <a:cs typeface="Times New Roman" panose="02020603050405020304" pitchFamily="18" charset="0"/>
                      </a:endParaRPr>
                    </a:p>
                  </a:txBody>
                  <a:tcPr marL="30175" marR="30175" marT="0" marB="0"/>
                </a:tc>
                <a:tc>
                  <a:txBody>
                    <a:bodyPr/>
                    <a:lstStyle/>
                    <a:p>
                      <a:pPr>
                        <a:lnSpc>
                          <a:spcPct val="107000"/>
                        </a:lnSpc>
                        <a:spcBef>
                          <a:spcPts val="800"/>
                        </a:spcBef>
                        <a:spcAft>
                          <a:spcPts val="0"/>
                        </a:spcAft>
                      </a:pPr>
                      <a:r>
                        <a:rPr lang="en-US" sz="1050">
                          <a:effectLst/>
                        </a:rPr>
                        <a:t>IaaS</a:t>
                      </a:r>
                      <a:endParaRPr lang="en-IN" sz="1050">
                        <a:solidFill>
                          <a:srgbClr val="404040"/>
                        </a:solidFill>
                        <a:effectLst/>
                        <a:latin typeface="Segoe UI" panose="020B0502040204020203" pitchFamily="34" charset="0"/>
                        <a:ea typeface="Segoe UI" panose="020B0502040204020203" pitchFamily="34" charset="0"/>
                        <a:cs typeface="Times New Roman" panose="02020603050405020304" pitchFamily="18" charset="0"/>
                      </a:endParaRPr>
                    </a:p>
                  </a:txBody>
                  <a:tcPr marL="30175" marR="30175" marT="0" marB="0"/>
                </a:tc>
                <a:tc>
                  <a:txBody>
                    <a:bodyPr/>
                    <a:lstStyle/>
                    <a:p>
                      <a:pPr>
                        <a:lnSpc>
                          <a:spcPct val="107000"/>
                        </a:lnSpc>
                        <a:spcBef>
                          <a:spcPts val="800"/>
                        </a:spcBef>
                        <a:spcAft>
                          <a:spcPts val="0"/>
                        </a:spcAft>
                      </a:pPr>
                      <a:r>
                        <a:rPr lang="en-US" sz="1050" dirty="0" err="1">
                          <a:effectLst/>
                        </a:rPr>
                        <a:t>Paas</a:t>
                      </a:r>
                      <a:endParaRPr lang="en-IN" sz="1050" dirty="0">
                        <a:solidFill>
                          <a:srgbClr val="404040"/>
                        </a:solidFill>
                        <a:effectLst/>
                        <a:latin typeface="Segoe UI" panose="020B0502040204020203" pitchFamily="34" charset="0"/>
                        <a:ea typeface="Segoe UI" panose="020B0502040204020203" pitchFamily="34" charset="0"/>
                        <a:cs typeface="Times New Roman" panose="02020603050405020304" pitchFamily="18" charset="0"/>
                      </a:endParaRPr>
                    </a:p>
                  </a:txBody>
                  <a:tcPr marL="30175" marR="30175" marT="0" marB="0"/>
                </a:tc>
                <a:tc>
                  <a:txBody>
                    <a:bodyPr/>
                    <a:lstStyle/>
                    <a:p>
                      <a:pPr>
                        <a:lnSpc>
                          <a:spcPct val="107000"/>
                        </a:lnSpc>
                        <a:spcBef>
                          <a:spcPts val="800"/>
                        </a:spcBef>
                        <a:spcAft>
                          <a:spcPts val="0"/>
                        </a:spcAft>
                      </a:pPr>
                      <a:r>
                        <a:rPr lang="en-US" sz="1050" dirty="0">
                          <a:effectLst/>
                        </a:rPr>
                        <a:t>SaaS</a:t>
                      </a:r>
                      <a:endParaRPr lang="en-IN" sz="1050" dirty="0">
                        <a:solidFill>
                          <a:srgbClr val="404040"/>
                        </a:solidFill>
                        <a:effectLst/>
                        <a:latin typeface="Segoe UI" panose="020B0502040204020203" pitchFamily="34" charset="0"/>
                        <a:ea typeface="Segoe UI" panose="020B0502040204020203" pitchFamily="34" charset="0"/>
                        <a:cs typeface="Times New Roman" panose="02020603050405020304" pitchFamily="18" charset="0"/>
                      </a:endParaRPr>
                    </a:p>
                  </a:txBody>
                  <a:tcPr marL="30175" marR="30175" marT="0" marB="0"/>
                </a:tc>
              </a:tr>
              <a:tr h="908923">
                <a:tc>
                  <a:txBody>
                    <a:bodyPr/>
                    <a:lstStyle/>
                    <a:p>
                      <a:pPr>
                        <a:lnSpc>
                          <a:spcPct val="107000"/>
                        </a:lnSpc>
                        <a:spcBef>
                          <a:spcPts val="800"/>
                        </a:spcBef>
                        <a:spcAft>
                          <a:spcPts val="0"/>
                        </a:spcAft>
                      </a:pPr>
                      <a:r>
                        <a:rPr lang="en-US" sz="1400">
                          <a:effectLst/>
                        </a:rPr>
                        <a:t>What it is?</a:t>
                      </a:r>
                      <a:endParaRPr lang="en-IN" sz="1400">
                        <a:solidFill>
                          <a:srgbClr val="404040"/>
                        </a:solidFill>
                        <a:effectLst/>
                        <a:latin typeface="Segoe UI" panose="020B0502040204020203" pitchFamily="34" charset="0"/>
                        <a:ea typeface="Segoe UI" panose="020B0502040204020203" pitchFamily="34" charset="0"/>
                        <a:cs typeface="Times New Roman" panose="02020603050405020304" pitchFamily="18" charset="0"/>
                      </a:endParaRPr>
                    </a:p>
                  </a:txBody>
                  <a:tcPr marL="30175" marR="30175" marT="0" marB="0"/>
                </a:tc>
                <a:tc>
                  <a:txBody>
                    <a:bodyPr/>
                    <a:lstStyle/>
                    <a:p>
                      <a:pPr>
                        <a:lnSpc>
                          <a:spcPct val="107000"/>
                        </a:lnSpc>
                        <a:spcBef>
                          <a:spcPts val="800"/>
                        </a:spcBef>
                        <a:spcAft>
                          <a:spcPts val="0"/>
                        </a:spcAft>
                      </a:pPr>
                      <a:r>
                        <a:rPr lang="en-US" sz="1400" dirty="0">
                          <a:effectLst/>
                        </a:rPr>
                        <a:t>Cloud-based services</a:t>
                      </a:r>
                      <a:r>
                        <a:rPr lang="en-US" sz="1400" dirty="0">
                          <a:solidFill>
                            <a:srgbClr val="FF0000"/>
                          </a:solidFill>
                          <a:effectLst/>
                        </a:rPr>
                        <a:t>, pay-as-you-go </a:t>
                      </a:r>
                      <a:r>
                        <a:rPr lang="en-US" sz="1400" dirty="0">
                          <a:effectLst/>
                        </a:rPr>
                        <a:t>for services such as storage, networking, and virtualization.</a:t>
                      </a:r>
                      <a:endParaRPr lang="en-IN" sz="1400" dirty="0">
                        <a:solidFill>
                          <a:srgbClr val="404040"/>
                        </a:solidFill>
                        <a:effectLst/>
                        <a:latin typeface="Segoe UI" panose="020B0502040204020203" pitchFamily="34" charset="0"/>
                        <a:ea typeface="Segoe UI" panose="020B0502040204020203" pitchFamily="34" charset="0"/>
                        <a:cs typeface="Times New Roman" panose="02020603050405020304" pitchFamily="18" charset="0"/>
                      </a:endParaRPr>
                    </a:p>
                  </a:txBody>
                  <a:tcPr marL="30175" marR="30175" marT="0" marB="0"/>
                </a:tc>
                <a:tc>
                  <a:txBody>
                    <a:bodyPr/>
                    <a:lstStyle/>
                    <a:p>
                      <a:pPr>
                        <a:lnSpc>
                          <a:spcPct val="107000"/>
                        </a:lnSpc>
                        <a:spcBef>
                          <a:spcPts val="800"/>
                        </a:spcBef>
                        <a:spcAft>
                          <a:spcPts val="0"/>
                        </a:spcAft>
                      </a:pPr>
                      <a:r>
                        <a:rPr lang="en-US" sz="1200" dirty="0">
                          <a:effectLst/>
                        </a:rPr>
                        <a:t> </a:t>
                      </a:r>
                      <a:r>
                        <a:rPr lang="en-US" sz="1200" dirty="0">
                          <a:solidFill>
                            <a:srgbClr val="FF0000"/>
                          </a:solidFill>
                          <a:effectLst/>
                        </a:rPr>
                        <a:t>Hardware and software tools </a:t>
                      </a:r>
                      <a:r>
                        <a:rPr lang="en-US" sz="1200" dirty="0">
                          <a:effectLst/>
                        </a:rPr>
                        <a:t>available over the internet.</a:t>
                      </a:r>
                      <a:endParaRPr lang="en-IN" sz="1200" dirty="0">
                        <a:solidFill>
                          <a:srgbClr val="404040"/>
                        </a:solidFill>
                        <a:effectLst/>
                        <a:latin typeface="Segoe UI" panose="020B0502040204020203" pitchFamily="34" charset="0"/>
                        <a:ea typeface="Segoe UI" panose="020B0502040204020203" pitchFamily="34" charset="0"/>
                        <a:cs typeface="Times New Roman" panose="02020603050405020304" pitchFamily="18" charset="0"/>
                      </a:endParaRPr>
                    </a:p>
                  </a:txBody>
                  <a:tcPr marL="30175" marR="30175" marT="0" marB="0"/>
                </a:tc>
                <a:tc>
                  <a:txBody>
                    <a:bodyPr/>
                    <a:lstStyle/>
                    <a:p>
                      <a:pPr>
                        <a:lnSpc>
                          <a:spcPct val="107000"/>
                        </a:lnSpc>
                        <a:spcBef>
                          <a:spcPts val="800"/>
                        </a:spcBef>
                        <a:spcAft>
                          <a:spcPts val="0"/>
                        </a:spcAft>
                      </a:pPr>
                      <a:r>
                        <a:rPr lang="en-US" sz="1200" dirty="0">
                          <a:effectLst/>
                        </a:rPr>
                        <a:t>Software that’s available via a third-party over the internet.</a:t>
                      </a:r>
                      <a:endParaRPr lang="en-IN" sz="1200" dirty="0">
                        <a:solidFill>
                          <a:srgbClr val="404040"/>
                        </a:solidFill>
                        <a:effectLst/>
                        <a:latin typeface="Segoe UI" panose="020B0502040204020203" pitchFamily="34" charset="0"/>
                        <a:ea typeface="Segoe UI" panose="020B0502040204020203" pitchFamily="34" charset="0"/>
                        <a:cs typeface="Times New Roman" panose="02020603050405020304" pitchFamily="18" charset="0"/>
                      </a:endParaRPr>
                    </a:p>
                  </a:txBody>
                  <a:tcPr marL="30175" marR="30175" marT="0" marB="0"/>
                </a:tc>
              </a:tr>
              <a:tr h="470587">
                <a:tc>
                  <a:txBody>
                    <a:bodyPr/>
                    <a:lstStyle/>
                    <a:p>
                      <a:pPr>
                        <a:lnSpc>
                          <a:spcPct val="107000"/>
                        </a:lnSpc>
                        <a:spcBef>
                          <a:spcPts val="800"/>
                        </a:spcBef>
                        <a:spcAft>
                          <a:spcPts val="0"/>
                        </a:spcAft>
                      </a:pPr>
                      <a:r>
                        <a:rPr lang="en-US" sz="1200" dirty="0" err="1">
                          <a:effectLst/>
                        </a:rPr>
                        <a:t>Eg</a:t>
                      </a:r>
                      <a:r>
                        <a:rPr lang="en-US" sz="1200" dirty="0">
                          <a:effectLst/>
                        </a:rPr>
                        <a:t>:</a:t>
                      </a:r>
                      <a:endParaRPr lang="en-IN" sz="1200" dirty="0">
                        <a:solidFill>
                          <a:srgbClr val="404040"/>
                        </a:solidFill>
                        <a:effectLst/>
                        <a:latin typeface="Segoe UI" panose="020B0502040204020203" pitchFamily="34" charset="0"/>
                        <a:ea typeface="Segoe UI" panose="020B0502040204020203" pitchFamily="34" charset="0"/>
                        <a:cs typeface="Times New Roman" panose="02020603050405020304" pitchFamily="18" charset="0"/>
                      </a:endParaRPr>
                    </a:p>
                  </a:txBody>
                  <a:tcPr marL="30175" marR="30175" marT="0" marB="0"/>
                </a:tc>
                <a:tc>
                  <a:txBody>
                    <a:bodyPr/>
                    <a:lstStyle/>
                    <a:p>
                      <a:pPr>
                        <a:lnSpc>
                          <a:spcPct val="107000"/>
                        </a:lnSpc>
                        <a:spcBef>
                          <a:spcPts val="800"/>
                        </a:spcBef>
                        <a:spcAft>
                          <a:spcPts val="0"/>
                        </a:spcAft>
                      </a:pPr>
                      <a:r>
                        <a:rPr lang="en-US" sz="1200" dirty="0">
                          <a:effectLst/>
                        </a:rPr>
                        <a:t>AWS EC2, Rackspace, Google Compute Engine (GCE), Digital Ocean,</a:t>
                      </a:r>
                      <a:endParaRPr lang="en-IN" sz="1200" dirty="0">
                        <a:solidFill>
                          <a:srgbClr val="404040"/>
                        </a:solidFill>
                        <a:effectLst/>
                        <a:latin typeface="Segoe UI" panose="020B0502040204020203" pitchFamily="34" charset="0"/>
                        <a:ea typeface="Segoe UI" panose="020B0502040204020203" pitchFamily="34" charset="0"/>
                        <a:cs typeface="Times New Roman" panose="02020603050405020304" pitchFamily="18" charset="0"/>
                      </a:endParaRPr>
                    </a:p>
                  </a:txBody>
                  <a:tcPr marL="30175" marR="30175" marT="0" marB="0"/>
                </a:tc>
                <a:tc>
                  <a:txBody>
                    <a:bodyPr/>
                    <a:lstStyle/>
                    <a:p>
                      <a:pPr>
                        <a:lnSpc>
                          <a:spcPct val="107000"/>
                        </a:lnSpc>
                        <a:spcBef>
                          <a:spcPts val="800"/>
                        </a:spcBef>
                        <a:spcAft>
                          <a:spcPts val="0"/>
                        </a:spcAft>
                      </a:pPr>
                      <a:r>
                        <a:rPr lang="en-US" sz="1200" dirty="0">
                          <a:effectLst/>
                        </a:rPr>
                        <a:t>AWS Elastic Beanstalk, </a:t>
                      </a:r>
                      <a:r>
                        <a:rPr lang="en-US" sz="1200" dirty="0" err="1">
                          <a:effectLst/>
                        </a:rPr>
                        <a:t>Heroku</a:t>
                      </a:r>
                      <a:r>
                        <a:rPr lang="en-US" sz="1200" dirty="0">
                          <a:effectLst/>
                        </a:rPr>
                        <a:t>, Windows Azure, Force.com, </a:t>
                      </a:r>
                      <a:r>
                        <a:rPr lang="en-US" sz="1200" dirty="0" err="1">
                          <a:effectLst/>
                        </a:rPr>
                        <a:t>OpenShift</a:t>
                      </a:r>
                      <a:r>
                        <a:rPr lang="en-US" sz="1200" dirty="0">
                          <a:effectLst/>
                        </a:rPr>
                        <a:t>,</a:t>
                      </a:r>
                      <a:endParaRPr lang="en-IN" sz="1200" dirty="0">
                        <a:solidFill>
                          <a:srgbClr val="404040"/>
                        </a:solidFill>
                        <a:effectLst/>
                        <a:latin typeface="Segoe UI" panose="020B0502040204020203" pitchFamily="34" charset="0"/>
                        <a:ea typeface="Segoe UI" panose="020B0502040204020203" pitchFamily="34" charset="0"/>
                        <a:cs typeface="Times New Roman" panose="02020603050405020304" pitchFamily="18" charset="0"/>
                      </a:endParaRPr>
                    </a:p>
                  </a:txBody>
                  <a:tcPr marL="30175" marR="30175" marT="0" marB="0"/>
                </a:tc>
                <a:tc>
                  <a:txBody>
                    <a:bodyPr/>
                    <a:lstStyle/>
                    <a:p>
                      <a:pPr>
                        <a:lnSpc>
                          <a:spcPct val="107000"/>
                        </a:lnSpc>
                        <a:spcBef>
                          <a:spcPts val="800"/>
                        </a:spcBef>
                        <a:spcAft>
                          <a:spcPts val="0"/>
                        </a:spcAft>
                      </a:pPr>
                      <a:r>
                        <a:rPr lang="en-US" sz="1200" dirty="0">
                          <a:effectLst/>
                        </a:rPr>
                        <a:t>Google Apps, Salesforce, Dropbox, Slack,</a:t>
                      </a:r>
                      <a:endParaRPr lang="en-IN" sz="1200" dirty="0">
                        <a:solidFill>
                          <a:srgbClr val="404040"/>
                        </a:solidFill>
                        <a:effectLst/>
                        <a:latin typeface="Segoe UI" panose="020B0502040204020203" pitchFamily="34" charset="0"/>
                        <a:ea typeface="Segoe UI" panose="020B0502040204020203" pitchFamily="34" charset="0"/>
                        <a:cs typeface="Times New Roman" panose="02020603050405020304" pitchFamily="18" charset="0"/>
                      </a:endParaRPr>
                    </a:p>
                  </a:txBody>
                  <a:tcPr marL="30175" marR="30175" marT="0" marB="0"/>
                </a:tc>
              </a:tr>
              <a:tr h="949283">
                <a:tc>
                  <a:txBody>
                    <a:bodyPr/>
                    <a:lstStyle/>
                    <a:p>
                      <a:pPr>
                        <a:lnSpc>
                          <a:spcPct val="107000"/>
                        </a:lnSpc>
                        <a:spcBef>
                          <a:spcPts val="800"/>
                        </a:spcBef>
                        <a:spcAft>
                          <a:spcPts val="0"/>
                        </a:spcAft>
                      </a:pPr>
                      <a:r>
                        <a:rPr lang="en-US" sz="1200" dirty="0">
                          <a:effectLst/>
                        </a:rPr>
                        <a:t>Advantages</a:t>
                      </a:r>
                      <a:endParaRPr lang="en-IN" sz="1200" dirty="0">
                        <a:solidFill>
                          <a:srgbClr val="404040"/>
                        </a:solidFill>
                        <a:effectLst/>
                        <a:latin typeface="Segoe UI" panose="020B0502040204020203" pitchFamily="34" charset="0"/>
                        <a:ea typeface="Segoe UI" panose="020B0502040204020203" pitchFamily="34" charset="0"/>
                        <a:cs typeface="Times New Roman" panose="02020603050405020304" pitchFamily="18" charset="0"/>
                      </a:endParaRPr>
                    </a:p>
                  </a:txBody>
                  <a:tcPr marL="30175" marR="30175" marT="0" marB="0"/>
                </a:tc>
                <a:tc>
                  <a:txBody>
                    <a:bodyPr/>
                    <a:lstStyle/>
                    <a:p>
                      <a:pPr>
                        <a:lnSpc>
                          <a:spcPct val="107000"/>
                        </a:lnSpc>
                        <a:spcBef>
                          <a:spcPts val="800"/>
                        </a:spcBef>
                        <a:spcAft>
                          <a:spcPts val="0"/>
                        </a:spcAft>
                      </a:pPr>
                      <a:r>
                        <a:rPr lang="en-US" sz="1200" dirty="0">
                          <a:effectLst/>
                        </a:rPr>
                        <a:t>With </a:t>
                      </a:r>
                      <a:r>
                        <a:rPr lang="en-US" sz="1200" dirty="0" err="1">
                          <a:effectLst/>
                        </a:rPr>
                        <a:t>IaaS</a:t>
                      </a:r>
                      <a:r>
                        <a:rPr lang="en-US" sz="1200" dirty="0">
                          <a:effectLst/>
                        </a:rPr>
                        <a:t>, you can buy what you need, as you need it, and purchase more as your business grows.</a:t>
                      </a:r>
                      <a:endParaRPr lang="en-IN" sz="1200" dirty="0">
                        <a:effectLst/>
                      </a:endParaRPr>
                    </a:p>
                    <a:p>
                      <a:pPr>
                        <a:lnSpc>
                          <a:spcPct val="107000"/>
                        </a:lnSpc>
                        <a:spcBef>
                          <a:spcPts val="800"/>
                        </a:spcBef>
                        <a:spcAft>
                          <a:spcPts val="0"/>
                        </a:spcAft>
                      </a:pPr>
                      <a:r>
                        <a:rPr lang="en-US" sz="1200" dirty="0">
                          <a:effectLst/>
                        </a:rPr>
                        <a:t>It puts control over the infrastructure back in your hands</a:t>
                      </a:r>
                      <a:endParaRPr lang="en-IN" sz="1200" dirty="0">
                        <a:solidFill>
                          <a:srgbClr val="404040"/>
                        </a:solidFill>
                        <a:effectLst/>
                        <a:latin typeface="Segoe UI" panose="020B0502040204020203" pitchFamily="34" charset="0"/>
                        <a:ea typeface="Segoe UI" panose="020B0502040204020203" pitchFamily="34" charset="0"/>
                        <a:cs typeface="Times New Roman" panose="02020603050405020304" pitchFamily="18" charset="0"/>
                      </a:endParaRPr>
                    </a:p>
                  </a:txBody>
                  <a:tcPr marL="30175" marR="30175" marT="0" marB="0"/>
                </a:tc>
                <a:tc>
                  <a:txBody>
                    <a:bodyPr/>
                    <a:lstStyle/>
                    <a:p>
                      <a:pPr>
                        <a:lnSpc>
                          <a:spcPct val="107000"/>
                        </a:lnSpc>
                        <a:spcBef>
                          <a:spcPts val="800"/>
                        </a:spcBef>
                        <a:spcAft>
                          <a:spcPts val="0"/>
                        </a:spcAft>
                      </a:pPr>
                      <a:r>
                        <a:rPr lang="en-US" sz="1200" dirty="0">
                          <a:effectLst/>
                        </a:rPr>
                        <a:t>A </a:t>
                      </a:r>
                      <a:r>
                        <a:rPr lang="en-US" sz="1200" dirty="0" err="1">
                          <a:effectLst/>
                        </a:rPr>
                        <a:t>PaaS</a:t>
                      </a:r>
                      <a:r>
                        <a:rPr lang="en-US" sz="1200" dirty="0">
                          <a:effectLst/>
                        </a:rPr>
                        <a:t> solution provides the platform for </a:t>
                      </a:r>
                      <a:r>
                        <a:rPr lang="en-US" sz="1200" b="1" dirty="0">
                          <a:effectLst/>
                        </a:rPr>
                        <a:t>developers to create unique, customizable software.</a:t>
                      </a:r>
                      <a:endParaRPr lang="en-IN" sz="1200" b="1" dirty="0">
                        <a:solidFill>
                          <a:srgbClr val="404040"/>
                        </a:solidFill>
                        <a:effectLst/>
                        <a:latin typeface="Segoe UI" panose="020B0502040204020203" pitchFamily="34" charset="0"/>
                        <a:ea typeface="Segoe UI" panose="020B0502040204020203" pitchFamily="34" charset="0"/>
                        <a:cs typeface="Times New Roman" panose="02020603050405020304" pitchFamily="18" charset="0"/>
                      </a:endParaRPr>
                    </a:p>
                  </a:txBody>
                  <a:tcPr marL="30175" marR="30175" marT="0" marB="0"/>
                </a:tc>
                <a:tc>
                  <a:txBody>
                    <a:bodyPr/>
                    <a:lstStyle/>
                    <a:p>
                      <a:pPr>
                        <a:lnSpc>
                          <a:spcPct val="107000"/>
                        </a:lnSpc>
                        <a:spcBef>
                          <a:spcPts val="800"/>
                        </a:spcBef>
                        <a:spcAft>
                          <a:spcPts val="0"/>
                        </a:spcAft>
                      </a:pPr>
                      <a:r>
                        <a:rPr lang="en-US" sz="1200" dirty="0">
                          <a:effectLst/>
                        </a:rPr>
                        <a:t>You no longer need to engage an IT specialist to download the software onto multiple computers throughout your office or worry about keeping the software on every computer up-to-date.</a:t>
                      </a:r>
                      <a:endParaRPr lang="en-IN" sz="1200" dirty="0">
                        <a:solidFill>
                          <a:srgbClr val="404040"/>
                        </a:solidFill>
                        <a:effectLst/>
                        <a:latin typeface="Segoe UI" panose="020B0502040204020203" pitchFamily="34" charset="0"/>
                        <a:ea typeface="Segoe UI" panose="020B0502040204020203" pitchFamily="34" charset="0"/>
                        <a:cs typeface="Times New Roman" panose="02020603050405020304" pitchFamily="18" charset="0"/>
                      </a:endParaRPr>
                    </a:p>
                  </a:txBody>
                  <a:tcPr marL="30175" marR="30175" marT="0" marB="0"/>
                </a:tc>
              </a:tr>
              <a:tr h="1528992">
                <a:tc>
                  <a:txBody>
                    <a:bodyPr/>
                    <a:lstStyle/>
                    <a:p>
                      <a:pPr>
                        <a:lnSpc>
                          <a:spcPct val="107000"/>
                        </a:lnSpc>
                        <a:spcBef>
                          <a:spcPts val="800"/>
                        </a:spcBef>
                        <a:spcAft>
                          <a:spcPts val="0"/>
                        </a:spcAft>
                      </a:pPr>
                      <a:r>
                        <a:rPr lang="en-US" sz="1200">
                          <a:effectLst/>
                        </a:rPr>
                        <a:t>When to use?</a:t>
                      </a:r>
                      <a:endParaRPr lang="en-IN" sz="1200">
                        <a:solidFill>
                          <a:srgbClr val="404040"/>
                        </a:solidFill>
                        <a:effectLst/>
                        <a:latin typeface="Segoe UI" panose="020B0502040204020203" pitchFamily="34" charset="0"/>
                        <a:ea typeface="Segoe UI" panose="020B0502040204020203" pitchFamily="34" charset="0"/>
                        <a:cs typeface="Times New Roman" panose="02020603050405020304" pitchFamily="18" charset="0"/>
                      </a:endParaRPr>
                    </a:p>
                  </a:txBody>
                  <a:tcPr marL="30175" marR="30175" marT="0" marB="0"/>
                </a:tc>
                <a:tc>
                  <a:txBody>
                    <a:bodyPr/>
                    <a:lstStyle/>
                    <a:p>
                      <a:pPr>
                        <a:lnSpc>
                          <a:spcPct val="107000"/>
                        </a:lnSpc>
                        <a:spcBef>
                          <a:spcPts val="800"/>
                        </a:spcBef>
                        <a:spcAft>
                          <a:spcPts val="0"/>
                        </a:spcAft>
                      </a:pPr>
                      <a:r>
                        <a:rPr lang="en-US" sz="1200">
                          <a:effectLst/>
                        </a:rPr>
                        <a:t>beneficial to businesses of all shapes and sizes, as it allows complete control over your infrastructure, and operates on a pay-as-you-use model, so it fits into most budgets.</a:t>
                      </a:r>
                      <a:endParaRPr lang="en-IN" sz="1200">
                        <a:solidFill>
                          <a:srgbClr val="404040"/>
                        </a:solidFill>
                        <a:effectLst/>
                        <a:latin typeface="Segoe UI" panose="020B0502040204020203" pitchFamily="34" charset="0"/>
                        <a:ea typeface="Segoe UI" panose="020B0502040204020203" pitchFamily="34" charset="0"/>
                        <a:cs typeface="Times New Roman" panose="02020603050405020304" pitchFamily="18" charset="0"/>
                      </a:endParaRPr>
                    </a:p>
                  </a:txBody>
                  <a:tcPr marL="30175" marR="30175" marT="0" marB="0"/>
                </a:tc>
                <a:tc>
                  <a:txBody>
                    <a:bodyPr/>
                    <a:lstStyle/>
                    <a:p>
                      <a:pPr>
                        <a:lnSpc>
                          <a:spcPct val="107000"/>
                        </a:lnSpc>
                        <a:spcBef>
                          <a:spcPts val="800"/>
                        </a:spcBef>
                        <a:spcAft>
                          <a:spcPts val="0"/>
                        </a:spcAft>
                      </a:pPr>
                      <a:r>
                        <a:rPr lang="en-IN" sz="1200" dirty="0" err="1">
                          <a:effectLst/>
                        </a:rPr>
                        <a:t>PaaS</a:t>
                      </a:r>
                      <a:r>
                        <a:rPr lang="en-IN" sz="1200" dirty="0">
                          <a:effectLst/>
                        </a:rPr>
                        <a:t> is often the most cost-effective and time-effective way for a developer to create a unique application.</a:t>
                      </a:r>
                    </a:p>
                    <a:p>
                      <a:pPr>
                        <a:lnSpc>
                          <a:spcPct val="107000"/>
                        </a:lnSpc>
                        <a:spcBef>
                          <a:spcPts val="800"/>
                        </a:spcBef>
                        <a:spcAft>
                          <a:spcPts val="0"/>
                        </a:spcAft>
                      </a:pPr>
                      <a:r>
                        <a:rPr lang="en-IN" sz="1200" dirty="0" err="1">
                          <a:effectLst/>
                        </a:rPr>
                        <a:t>PaaS</a:t>
                      </a:r>
                      <a:r>
                        <a:rPr lang="en-IN" sz="1200" dirty="0">
                          <a:effectLst/>
                        </a:rPr>
                        <a:t> allows the developer to </a:t>
                      </a:r>
                      <a:r>
                        <a:rPr lang="en-IN" sz="1200" b="1" dirty="0">
                          <a:effectLst/>
                        </a:rPr>
                        <a:t>focus on the creative side of app development</a:t>
                      </a:r>
                      <a:r>
                        <a:rPr lang="en-IN" sz="1200" dirty="0">
                          <a:effectLst/>
                        </a:rPr>
                        <a:t>, as opposed to menial tasks such as managing software updates or security patches. All of their time and brainpower will go into creating, testing, and deploying the app.</a:t>
                      </a:r>
                    </a:p>
                    <a:p>
                      <a:pPr>
                        <a:lnSpc>
                          <a:spcPct val="107000"/>
                        </a:lnSpc>
                        <a:spcBef>
                          <a:spcPts val="800"/>
                        </a:spcBef>
                        <a:spcAft>
                          <a:spcPts val="0"/>
                        </a:spcAft>
                      </a:pPr>
                      <a:r>
                        <a:rPr lang="en-US" sz="1200" dirty="0">
                          <a:effectLst/>
                        </a:rPr>
                        <a:t> </a:t>
                      </a:r>
                      <a:endParaRPr lang="en-IN" sz="1200" dirty="0">
                        <a:solidFill>
                          <a:srgbClr val="404040"/>
                        </a:solidFill>
                        <a:effectLst/>
                        <a:latin typeface="Segoe UI" panose="020B0502040204020203" pitchFamily="34" charset="0"/>
                        <a:ea typeface="Segoe UI" panose="020B0502040204020203" pitchFamily="34" charset="0"/>
                        <a:cs typeface="Times New Roman" panose="02020603050405020304" pitchFamily="18" charset="0"/>
                      </a:endParaRPr>
                    </a:p>
                  </a:txBody>
                  <a:tcPr marL="30175" marR="30175" marT="0" marB="0"/>
                </a:tc>
                <a:tc>
                  <a:txBody>
                    <a:bodyPr/>
                    <a:lstStyle/>
                    <a:p>
                      <a:pPr>
                        <a:lnSpc>
                          <a:spcPct val="107000"/>
                        </a:lnSpc>
                        <a:spcBef>
                          <a:spcPts val="800"/>
                        </a:spcBef>
                        <a:spcAft>
                          <a:spcPts val="0"/>
                        </a:spcAft>
                      </a:pPr>
                      <a:r>
                        <a:rPr lang="en-US" sz="1200" dirty="0">
                          <a:effectLst/>
                        </a:rPr>
                        <a:t>SaaS platforms are ideal for when you want an application to run smoothly and reliably with minimal input from you.</a:t>
                      </a:r>
                      <a:endParaRPr lang="en-IN" sz="1200" dirty="0">
                        <a:solidFill>
                          <a:srgbClr val="404040"/>
                        </a:solidFill>
                        <a:effectLst/>
                        <a:latin typeface="Segoe UI" panose="020B0502040204020203" pitchFamily="34" charset="0"/>
                        <a:ea typeface="Segoe UI" panose="020B0502040204020203" pitchFamily="34" charset="0"/>
                        <a:cs typeface="Times New Roman" panose="02020603050405020304" pitchFamily="18" charset="0"/>
                      </a:endParaRPr>
                    </a:p>
                  </a:txBody>
                  <a:tcPr marL="30175" marR="30175" marT="0" marB="0"/>
                </a:tc>
              </a:tr>
              <a:tr h="949283">
                <a:tc>
                  <a:txBody>
                    <a:bodyPr/>
                    <a:lstStyle/>
                    <a:p>
                      <a:pPr>
                        <a:lnSpc>
                          <a:spcPct val="107000"/>
                        </a:lnSpc>
                        <a:spcBef>
                          <a:spcPts val="800"/>
                        </a:spcBef>
                        <a:spcAft>
                          <a:spcPts val="0"/>
                        </a:spcAft>
                      </a:pPr>
                      <a:r>
                        <a:rPr lang="en-US" sz="1200" dirty="0">
                          <a:effectLst/>
                        </a:rPr>
                        <a:t>Summary</a:t>
                      </a:r>
                      <a:endParaRPr lang="en-IN" sz="1200" dirty="0">
                        <a:solidFill>
                          <a:srgbClr val="404040"/>
                        </a:solidFill>
                        <a:effectLst/>
                        <a:latin typeface="Segoe UI" panose="020B0502040204020203" pitchFamily="34" charset="0"/>
                        <a:ea typeface="Segoe UI" panose="020B0502040204020203" pitchFamily="34" charset="0"/>
                        <a:cs typeface="Times New Roman" panose="02020603050405020304" pitchFamily="18" charset="0"/>
                      </a:endParaRPr>
                    </a:p>
                  </a:txBody>
                  <a:tcPr marL="30175" marR="30175" marT="0" marB="0"/>
                </a:tc>
                <a:tc>
                  <a:txBody>
                    <a:bodyPr/>
                    <a:lstStyle/>
                    <a:p>
                      <a:pPr>
                        <a:lnSpc>
                          <a:spcPct val="107000"/>
                        </a:lnSpc>
                        <a:spcBef>
                          <a:spcPts val="800"/>
                        </a:spcBef>
                        <a:spcAft>
                          <a:spcPts val="0"/>
                        </a:spcAft>
                      </a:pPr>
                      <a:r>
                        <a:rPr lang="en-US" sz="1200" dirty="0">
                          <a:effectLst/>
                        </a:rPr>
                        <a:t>To provide you </a:t>
                      </a:r>
                      <a:r>
                        <a:rPr lang="en-US" sz="1200" dirty="0">
                          <a:solidFill>
                            <a:srgbClr val="FF0000"/>
                          </a:solidFill>
                          <a:effectLst/>
                        </a:rPr>
                        <a:t>with maximum flexibility </a:t>
                      </a:r>
                      <a:r>
                        <a:rPr lang="en-US" sz="1200" dirty="0">
                          <a:effectLst/>
                        </a:rPr>
                        <a:t>when it comes to hosting custom-built apps, as well as a providing a general data center for data storage.</a:t>
                      </a:r>
                      <a:endParaRPr lang="en-IN" sz="1200" dirty="0">
                        <a:solidFill>
                          <a:srgbClr val="404040"/>
                        </a:solidFill>
                        <a:effectLst/>
                        <a:latin typeface="Segoe UI" panose="020B0502040204020203" pitchFamily="34" charset="0"/>
                        <a:ea typeface="Segoe UI" panose="020B0502040204020203" pitchFamily="34" charset="0"/>
                        <a:cs typeface="Times New Roman" panose="02020603050405020304" pitchFamily="18" charset="0"/>
                      </a:endParaRPr>
                    </a:p>
                  </a:txBody>
                  <a:tcPr marL="30175" marR="30175" marT="0" marB="0"/>
                </a:tc>
                <a:tc>
                  <a:txBody>
                    <a:bodyPr/>
                    <a:lstStyle/>
                    <a:p>
                      <a:pPr>
                        <a:lnSpc>
                          <a:spcPct val="107000"/>
                        </a:lnSpc>
                        <a:spcBef>
                          <a:spcPts val="800"/>
                        </a:spcBef>
                        <a:spcAft>
                          <a:spcPts val="0"/>
                        </a:spcAft>
                      </a:pPr>
                      <a:r>
                        <a:rPr lang="en-US" sz="1200" dirty="0">
                          <a:effectLst/>
                        </a:rPr>
                        <a:t>Most often built on top of an </a:t>
                      </a:r>
                      <a:r>
                        <a:rPr lang="en-US" sz="1200" dirty="0" err="1">
                          <a:effectLst/>
                        </a:rPr>
                        <a:t>IaaS</a:t>
                      </a:r>
                      <a:r>
                        <a:rPr lang="en-US" sz="1200" dirty="0">
                          <a:effectLst/>
                        </a:rPr>
                        <a:t> platform to </a:t>
                      </a:r>
                      <a:r>
                        <a:rPr lang="en-US" sz="1200" dirty="0">
                          <a:solidFill>
                            <a:srgbClr val="FF0000"/>
                          </a:solidFill>
                          <a:effectLst/>
                        </a:rPr>
                        <a:t>reduce the need for system administration</a:t>
                      </a:r>
                      <a:r>
                        <a:rPr lang="en-US" sz="1200" dirty="0">
                          <a:effectLst/>
                        </a:rPr>
                        <a:t>. It allows you to focus on app development instead of infrastructure management.</a:t>
                      </a:r>
                      <a:endParaRPr lang="en-IN" sz="1200" dirty="0">
                        <a:solidFill>
                          <a:srgbClr val="404040"/>
                        </a:solidFill>
                        <a:effectLst/>
                        <a:latin typeface="Segoe UI" panose="020B0502040204020203" pitchFamily="34" charset="0"/>
                        <a:ea typeface="Segoe UI" panose="020B0502040204020203" pitchFamily="34" charset="0"/>
                        <a:cs typeface="Times New Roman" panose="02020603050405020304" pitchFamily="18" charset="0"/>
                      </a:endParaRPr>
                    </a:p>
                  </a:txBody>
                  <a:tcPr marL="30175" marR="30175" marT="0" marB="0"/>
                </a:tc>
                <a:tc>
                  <a:txBody>
                    <a:bodyPr/>
                    <a:lstStyle/>
                    <a:p>
                      <a:pPr>
                        <a:lnSpc>
                          <a:spcPct val="107000"/>
                        </a:lnSpc>
                        <a:spcBef>
                          <a:spcPts val="800"/>
                        </a:spcBef>
                        <a:spcAft>
                          <a:spcPts val="0"/>
                        </a:spcAft>
                      </a:pPr>
                      <a:r>
                        <a:rPr lang="en-US" sz="1200" dirty="0">
                          <a:solidFill>
                            <a:srgbClr val="FF0000"/>
                          </a:solidFill>
                          <a:effectLst/>
                        </a:rPr>
                        <a:t>Offers ready-to-use, out-of-the-box solutions </a:t>
                      </a:r>
                      <a:r>
                        <a:rPr lang="en-US" sz="1200" dirty="0">
                          <a:effectLst/>
                        </a:rPr>
                        <a:t>that meet a particular business need (such as website or email). Most modern SaaS platforms are built on </a:t>
                      </a:r>
                      <a:r>
                        <a:rPr lang="en-US" sz="1200" dirty="0" err="1">
                          <a:effectLst/>
                        </a:rPr>
                        <a:t>IaaS</a:t>
                      </a:r>
                      <a:r>
                        <a:rPr lang="en-US" sz="1200" dirty="0">
                          <a:effectLst/>
                        </a:rPr>
                        <a:t> or </a:t>
                      </a:r>
                      <a:r>
                        <a:rPr lang="en-US" sz="1200" dirty="0" err="1">
                          <a:effectLst/>
                        </a:rPr>
                        <a:t>PaaS</a:t>
                      </a:r>
                      <a:r>
                        <a:rPr lang="en-US" sz="1200" dirty="0">
                          <a:effectLst/>
                        </a:rPr>
                        <a:t> platforms.</a:t>
                      </a:r>
                      <a:endParaRPr lang="en-IN" sz="1200" dirty="0">
                        <a:solidFill>
                          <a:srgbClr val="404040"/>
                        </a:solidFill>
                        <a:effectLst/>
                        <a:latin typeface="Segoe UI" panose="020B0502040204020203" pitchFamily="34" charset="0"/>
                        <a:ea typeface="Segoe UI" panose="020B0502040204020203" pitchFamily="34" charset="0"/>
                        <a:cs typeface="Times New Roman" panose="02020603050405020304" pitchFamily="18" charset="0"/>
                      </a:endParaRPr>
                    </a:p>
                  </a:txBody>
                  <a:tcPr marL="30175" marR="30175" marT="0" marB="0"/>
                </a:tc>
              </a:tr>
            </a:tbl>
          </a:graphicData>
        </a:graphic>
      </p:graphicFrame>
    </p:spTree>
    <p:extLst>
      <p:ext uri="{BB962C8B-B14F-4D97-AF65-F5344CB8AC3E}">
        <p14:creationId xmlns:p14="http://schemas.microsoft.com/office/powerpoint/2010/main" val="2278692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Benefits of cloud computing</a:t>
            </a:r>
            <a:endParaRPr lang="en-IN" dirty="0"/>
          </a:p>
        </p:txBody>
      </p:sp>
      <p:sp>
        <p:nvSpPr>
          <p:cNvPr id="3" name="Content Placeholder 2"/>
          <p:cNvSpPr>
            <a:spLocks noGrp="1"/>
          </p:cNvSpPr>
          <p:nvPr>
            <p:ph idx="1"/>
          </p:nvPr>
        </p:nvSpPr>
        <p:spPr/>
        <p:txBody>
          <a:bodyPr/>
          <a:lstStyle/>
          <a:p>
            <a:r>
              <a:rPr lang="en-US" dirty="0" smtClean="0"/>
              <a:t>Agility </a:t>
            </a:r>
          </a:p>
          <a:p>
            <a:pPr lvl="1"/>
            <a:r>
              <a:rPr lang="en-US" sz="1600" dirty="0" smtClean="0"/>
              <a:t>Quick spin up of resources in minutes (storage, DB, </a:t>
            </a:r>
            <a:r>
              <a:rPr lang="en-US" sz="1600" dirty="0" err="1" smtClean="0"/>
              <a:t>IoT</a:t>
            </a:r>
            <a:r>
              <a:rPr lang="en-US" sz="1600" dirty="0" smtClean="0"/>
              <a:t> </a:t>
            </a:r>
            <a:r>
              <a:rPr lang="en-US" sz="1600" dirty="0" err="1" smtClean="0"/>
              <a:t>etc</a:t>
            </a:r>
            <a:r>
              <a:rPr lang="en-US" sz="1600" dirty="0" smtClean="0"/>
              <a:t>)</a:t>
            </a:r>
          </a:p>
          <a:p>
            <a:r>
              <a:rPr lang="en-US" dirty="0" smtClean="0"/>
              <a:t>Elasticity </a:t>
            </a:r>
          </a:p>
          <a:p>
            <a:pPr lvl="1"/>
            <a:r>
              <a:rPr lang="en-US" sz="1600" dirty="0" smtClean="0"/>
              <a:t>Don’t </a:t>
            </a:r>
            <a:r>
              <a:rPr lang="en-US" sz="1600" dirty="0"/>
              <a:t>have to over-provision resources up front to handle peak levels of business activity in the future. </a:t>
            </a:r>
            <a:endParaRPr lang="en-US" sz="1600" dirty="0" smtClean="0"/>
          </a:p>
          <a:p>
            <a:r>
              <a:rPr lang="en-US" dirty="0" smtClean="0"/>
              <a:t>Cost Saving</a:t>
            </a:r>
          </a:p>
          <a:p>
            <a:pPr lvl="1"/>
            <a:r>
              <a:rPr lang="en-US" sz="1600" dirty="0"/>
              <a:t>The cloud allows you to trade capital expenses (such as data centers and physical servers) for variable expenses, and only pay for IT as you consume it. Plus, the variable expenses are much lower than what you would pay to do it yourself because of the economies of </a:t>
            </a:r>
            <a:r>
              <a:rPr lang="en-US" sz="1600" dirty="0" smtClean="0"/>
              <a:t>scale.</a:t>
            </a:r>
          </a:p>
          <a:p>
            <a:r>
              <a:rPr lang="en-US" dirty="0" smtClean="0"/>
              <a:t>Deploy globally in minute</a:t>
            </a:r>
          </a:p>
          <a:p>
            <a:endParaRPr lang="en-IN" dirty="0"/>
          </a:p>
        </p:txBody>
      </p:sp>
    </p:spTree>
    <p:extLst>
      <p:ext uri="{BB962C8B-B14F-4D97-AF65-F5344CB8AC3E}">
        <p14:creationId xmlns:p14="http://schemas.microsoft.com/office/powerpoint/2010/main" val="2025324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Cloud Computing Deployment Model</a:t>
            </a:r>
            <a:endParaRPr lang="en-IN" dirty="0"/>
          </a:p>
        </p:txBody>
      </p:sp>
      <p:sp>
        <p:nvSpPr>
          <p:cNvPr id="3" name="Content Placeholder 2"/>
          <p:cNvSpPr>
            <a:spLocks noGrp="1"/>
          </p:cNvSpPr>
          <p:nvPr>
            <p:ph idx="1"/>
          </p:nvPr>
        </p:nvSpPr>
        <p:spPr/>
        <p:txBody>
          <a:bodyPr/>
          <a:lstStyle/>
          <a:p>
            <a:endParaRPr lang="en-US" dirty="0" smtClean="0"/>
          </a:p>
          <a:p>
            <a:pPr marL="1554480" lvl="8" indent="0">
              <a:buNone/>
            </a:pPr>
            <a:endParaRPr lang="en-US" dirty="0" smtClean="0"/>
          </a:p>
          <a:p>
            <a:pPr marL="1554480" lvl="8" indent="0">
              <a:buNone/>
            </a:pPr>
            <a:r>
              <a:rPr lang="en-US" dirty="0" smtClean="0"/>
              <a:t>Cloud</a:t>
            </a:r>
          </a:p>
          <a:p>
            <a:pPr marL="1554480" lvl="8" indent="0">
              <a:buNone/>
            </a:pPr>
            <a:endParaRPr lang="en-US" dirty="0" smtClean="0"/>
          </a:p>
          <a:p>
            <a:pPr lvl="1"/>
            <a:endParaRPr lang="en-US" dirty="0" smtClean="0"/>
          </a:p>
          <a:p>
            <a:pPr marL="463550" lvl="2" indent="0">
              <a:buNone/>
            </a:pPr>
            <a:r>
              <a:rPr lang="en-US" dirty="0" smtClean="0"/>
              <a:t>                       </a:t>
            </a:r>
          </a:p>
          <a:p>
            <a:pPr marL="463550" lvl="2" indent="0">
              <a:buNone/>
            </a:pPr>
            <a:r>
              <a:rPr lang="en-US" dirty="0"/>
              <a:t> </a:t>
            </a:r>
            <a:r>
              <a:rPr lang="en-US" dirty="0" smtClean="0"/>
              <a:t>  </a:t>
            </a:r>
          </a:p>
          <a:p>
            <a:pPr marL="463550" lvl="2" indent="0">
              <a:buNone/>
            </a:pPr>
            <a:r>
              <a:rPr lang="en-US" dirty="0"/>
              <a:t> </a:t>
            </a:r>
            <a:r>
              <a:rPr lang="en-US" dirty="0" smtClean="0"/>
              <a:t>                       Hybrid</a:t>
            </a:r>
          </a:p>
          <a:p>
            <a:pPr marL="0" indent="0">
              <a:buNone/>
            </a:pPr>
            <a:r>
              <a:rPr lang="en-US" dirty="0" smtClean="0"/>
              <a:t>		</a:t>
            </a:r>
          </a:p>
          <a:p>
            <a:pPr marL="0" indent="0">
              <a:buNone/>
            </a:pPr>
            <a:r>
              <a:rPr lang="en-US" dirty="0" smtClean="0"/>
              <a:t>	</a:t>
            </a:r>
          </a:p>
          <a:p>
            <a:pPr marL="0" indent="0">
              <a:buNone/>
            </a:pPr>
            <a:r>
              <a:rPr lang="en-US" sz="1600" dirty="0"/>
              <a:t>	 </a:t>
            </a:r>
            <a:r>
              <a:rPr lang="en-US" sz="1600" dirty="0" smtClean="0"/>
              <a:t>             On-Premises</a:t>
            </a:r>
            <a:endParaRPr lang="en-IN" sz="1600" dirty="0"/>
          </a:p>
        </p:txBody>
      </p:sp>
      <p:pic>
        <p:nvPicPr>
          <p:cNvPr id="12" name="Picture 11"/>
          <p:cNvPicPr/>
          <p:nvPr/>
        </p:nvPicPr>
        <p:blipFill>
          <a:blip r:embed="rId2"/>
          <a:srcRect/>
          <a:stretch>
            <a:fillRect/>
          </a:stretch>
        </p:blipFill>
        <p:spPr bwMode="auto">
          <a:xfrm>
            <a:off x="1192502" y="1830408"/>
            <a:ext cx="1939290" cy="1131570"/>
          </a:xfrm>
          <a:prstGeom prst="rect">
            <a:avLst/>
          </a:prstGeom>
          <a:noFill/>
          <a:ln w="9525">
            <a:noFill/>
            <a:miter lim="800000"/>
            <a:headEnd/>
            <a:tailEnd/>
          </a:ln>
        </p:spPr>
      </p:pic>
      <p:pic>
        <p:nvPicPr>
          <p:cNvPr id="13" name="Picture 12"/>
          <p:cNvPicPr/>
          <p:nvPr/>
        </p:nvPicPr>
        <p:blipFill>
          <a:blip r:embed="rId3"/>
          <a:srcRect/>
          <a:stretch>
            <a:fillRect/>
          </a:stretch>
        </p:blipFill>
        <p:spPr bwMode="auto">
          <a:xfrm>
            <a:off x="1195174" y="3284984"/>
            <a:ext cx="1946910" cy="1046480"/>
          </a:xfrm>
          <a:prstGeom prst="rect">
            <a:avLst/>
          </a:prstGeom>
          <a:noFill/>
          <a:ln w="9525">
            <a:noFill/>
            <a:miter lim="800000"/>
            <a:headEnd/>
            <a:tailEnd/>
          </a:ln>
        </p:spPr>
      </p:pic>
      <p:pic>
        <p:nvPicPr>
          <p:cNvPr id="14" name="Picture 13"/>
          <p:cNvPicPr/>
          <p:nvPr/>
        </p:nvPicPr>
        <p:blipFill>
          <a:blip r:embed="rId4"/>
          <a:srcRect/>
          <a:stretch>
            <a:fillRect/>
          </a:stretch>
        </p:blipFill>
        <p:spPr bwMode="auto">
          <a:xfrm>
            <a:off x="1238540" y="4634151"/>
            <a:ext cx="1824990" cy="937260"/>
          </a:xfrm>
          <a:prstGeom prst="rect">
            <a:avLst/>
          </a:prstGeom>
          <a:noFill/>
          <a:ln w="9525">
            <a:noFill/>
            <a:miter lim="800000"/>
            <a:headEnd/>
            <a:tailEnd/>
          </a:ln>
        </p:spPr>
      </p:pic>
    </p:spTree>
    <p:extLst>
      <p:ext uri="{BB962C8B-B14F-4D97-AF65-F5344CB8AC3E}">
        <p14:creationId xmlns:p14="http://schemas.microsoft.com/office/powerpoint/2010/main" val="1364217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AWS?</a:t>
            </a:r>
            <a:endParaRPr lang="en-IN" dirty="0"/>
          </a:p>
        </p:txBody>
      </p:sp>
      <p:sp>
        <p:nvSpPr>
          <p:cNvPr id="3" name="Content Placeholder 2"/>
          <p:cNvSpPr>
            <a:spLocks noGrp="1"/>
          </p:cNvSpPr>
          <p:nvPr>
            <p:ph idx="1"/>
          </p:nvPr>
        </p:nvSpPr>
        <p:spPr/>
        <p:txBody>
          <a:bodyPr/>
          <a:lstStyle/>
          <a:p>
            <a:r>
              <a:rPr lang="en-US" dirty="0"/>
              <a:t>Amazon web service is a platform that offers flexible, reliable, scalable, easy-to-use and cost-effective cloud computing solutions.</a:t>
            </a:r>
            <a:endParaRPr lang="en-IN" dirty="0"/>
          </a:p>
          <a:p>
            <a:r>
              <a:rPr lang="en-US" dirty="0" smtClean="0"/>
              <a:t>Log on to AWS account</a:t>
            </a:r>
          </a:p>
          <a:p>
            <a:pPr lvl="1"/>
            <a:endParaRPr lang="en-IN" dirty="0"/>
          </a:p>
        </p:txBody>
      </p:sp>
      <p:sp>
        <p:nvSpPr>
          <p:cNvPr id="5" name="Rectangle 4"/>
          <p:cNvSpPr/>
          <p:nvPr/>
        </p:nvSpPr>
        <p:spPr>
          <a:xfrm>
            <a:off x="2061964" y="2924945"/>
            <a:ext cx="3312369" cy="646331"/>
          </a:xfrm>
          <a:prstGeom prst="rect">
            <a:avLst/>
          </a:prstGeom>
        </p:spPr>
        <p:txBody>
          <a:bodyPr wrap="square">
            <a:spAutoFit/>
          </a:bodyPr>
          <a:lstStyle/>
          <a:p>
            <a:r>
              <a:rPr lang="en-US" dirty="0"/>
              <a:t>Root User</a:t>
            </a:r>
          </a:p>
          <a:p>
            <a:r>
              <a:rPr lang="en-US" dirty="0"/>
              <a:t>IAM User</a:t>
            </a:r>
            <a:endParaRPr lang="en-IN" dirty="0"/>
          </a:p>
        </p:txBody>
      </p:sp>
      <p:pic>
        <p:nvPicPr>
          <p:cNvPr id="7" name="Picture 6"/>
          <p:cNvPicPr>
            <a:picLocks noChangeAspect="1"/>
          </p:cNvPicPr>
          <p:nvPr/>
        </p:nvPicPr>
        <p:blipFill>
          <a:blip r:embed="rId2"/>
          <a:stretch>
            <a:fillRect/>
          </a:stretch>
        </p:blipFill>
        <p:spPr>
          <a:xfrm>
            <a:off x="9084466" y="2458846"/>
            <a:ext cx="2827265" cy="2804403"/>
          </a:xfrm>
          <a:prstGeom prst="rect">
            <a:avLst/>
          </a:prstGeom>
        </p:spPr>
      </p:pic>
    </p:spTree>
    <p:extLst>
      <p:ext uri="{BB962C8B-B14F-4D97-AF65-F5344CB8AC3E}">
        <p14:creationId xmlns:p14="http://schemas.microsoft.com/office/powerpoint/2010/main" val="135640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IN" dirty="0" smtClean="0"/>
              <a:t>Unix</a:t>
            </a:r>
            <a:endParaRPr lang="en-IN" dirty="0"/>
          </a:p>
        </p:txBody>
      </p:sp>
      <p:sp>
        <p:nvSpPr>
          <p:cNvPr id="5" name="Subtitle 4"/>
          <p:cNvSpPr>
            <a:spLocks noGrp="1"/>
          </p:cNvSpPr>
          <p:nvPr>
            <p:ph type="subTitle" idx="1"/>
          </p:nvPr>
        </p:nvSpPr>
        <p:spPr/>
        <p:txBody>
          <a:bodyPr/>
          <a:lstStyle/>
          <a:p>
            <a:r>
              <a:rPr lang="en-IN" dirty="0" smtClean="0"/>
              <a:t>Operating System</a:t>
            </a:r>
            <a:endParaRPr lang="en-IN" dirty="0"/>
          </a:p>
        </p:txBody>
      </p:sp>
    </p:spTree>
    <p:extLst>
      <p:ext uri="{BB962C8B-B14F-4D97-AF65-F5344CB8AC3E}">
        <p14:creationId xmlns:p14="http://schemas.microsoft.com/office/powerpoint/2010/main" val="39710873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AWS Services</a:t>
            </a:r>
            <a:endParaRPr lang="en-IN" dirty="0"/>
          </a:p>
        </p:txBody>
      </p:sp>
      <p:pic>
        <p:nvPicPr>
          <p:cNvPr id="4" name="Picture 3"/>
          <p:cNvPicPr>
            <a:picLocks noChangeAspect="1"/>
          </p:cNvPicPr>
          <p:nvPr/>
        </p:nvPicPr>
        <p:blipFill>
          <a:blip r:embed="rId2"/>
          <a:stretch>
            <a:fillRect/>
          </a:stretch>
        </p:blipFill>
        <p:spPr>
          <a:xfrm>
            <a:off x="1629916" y="1021896"/>
            <a:ext cx="7344816" cy="5125127"/>
          </a:xfrm>
          <a:prstGeom prst="rect">
            <a:avLst/>
          </a:prstGeom>
        </p:spPr>
      </p:pic>
    </p:spTree>
    <p:extLst>
      <p:ext uri="{BB962C8B-B14F-4D97-AF65-F5344CB8AC3E}">
        <p14:creationId xmlns:p14="http://schemas.microsoft.com/office/powerpoint/2010/main" val="3898292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AWS Global Infra Structure</a:t>
            </a:r>
            <a:endParaRPr lang="en-IN" dirty="0"/>
          </a:p>
        </p:txBody>
      </p:sp>
      <p:sp>
        <p:nvSpPr>
          <p:cNvPr id="3" name="Content Placeholder 2"/>
          <p:cNvSpPr>
            <a:spLocks noGrp="1"/>
          </p:cNvSpPr>
          <p:nvPr>
            <p:ph idx="1"/>
          </p:nvPr>
        </p:nvSpPr>
        <p:spPr>
          <a:xfrm>
            <a:off x="484459" y="1844824"/>
            <a:ext cx="9134391" cy="4114801"/>
          </a:xfrm>
        </p:spPr>
        <p:txBody>
          <a:bodyPr>
            <a:normAutofit/>
          </a:bodyPr>
          <a:lstStyle/>
          <a:p>
            <a:r>
              <a:rPr lang="en-US" dirty="0" smtClean="0"/>
              <a:t>Availability Zone</a:t>
            </a:r>
          </a:p>
          <a:p>
            <a:pPr lvl="1"/>
            <a:r>
              <a:rPr lang="en-US" dirty="0"/>
              <a:t>Data Center is building filled with </a:t>
            </a:r>
            <a:r>
              <a:rPr lang="en-US" dirty="0" smtClean="0"/>
              <a:t>Servers.</a:t>
            </a:r>
          </a:p>
          <a:p>
            <a:pPr lvl="1"/>
            <a:r>
              <a:rPr lang="en-US" dirty="0"/>
              <a:t> One or more discrete data centers , each with redundant power, networking and connectivity , housing in separate facilities. </a:t>
            </a:r>
            <a:endParaRPr lang="en-US" dirty="0" smtClean="0"/>
          </a:p>
          <a:p>
            <a:r>
              <a:rPr lang="en-US" dirty="0" smtClean="0"/>
              <a:t>Region</a:t>
            </a:r>
          </a:p>
          <a:p>
            <a:pPr lvl="1"/>
            <a:r>
              <a:rPr lang="en-US" b="1" dirty="0"/>
              <a:t>– </a:t>
            </a:r>
            <a:r>
              <a:rPr lang="en-US" dirty="0"/>
              <a:t>Region is physical location in world consist of two or more availability Zones.</a:t>
            </a:r>
            <a:endParaRPr lang="en-US" dirty="0" smtClean="0"/>
          </a:p>
          <a:p>
            <a:pPr lvl="1"/>
            <a:endParaRPr lang="en-US" dirty="0" smtClean="0"/>
          </a:p>
          <a:p>
            <a:pPr lvl="1"/>
            <a:endParaRPr lang="en-US" dirty="0" smtClean="0"/>
          </a:p>
          <a:p>
            <a:endParaRPr lang="en-IN" dirty="0"/>
          </a:p>
        </p:txBody>
      </p:sp>
      <p:pic>
        <p:nvPicPr>
          <p:cNvPr id="4" name="Picture 3"/>
          <p:cNvPicPr/>
          <p:nvPr/>
        </p:nvPicPr>
        <p:blipFill>
          <a:blip r:embed="rId2"/>
          <a:srcRect/>
          <a:stretch>
            <a:fillRect/>
          </a:stretch>
        </p:blipFill>
        <p:spPr bwMode="auto">
          <a:xfrm>
            <a:off x="9982844" y="4963288"/>
            <a:ext cx="2160240" cy="189471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 name="Picture 4"/>
          <p:cNvPicPr/>
          <p:nvPr/>
        </p:nvPicPr>
        <p:blipFill>
          <a:blip r:embed="rId3"/>
          <a:srcRect/>
          <a:stretch>
            <a:fillRect/>
          </a:stretch>
        </p:blipFill>
        <p:spPr bwMode="auto">
          <a:xfrm>
            <a:off x="9190755" y="2780928"/>
            <a:ext cx="2998069" cy="196977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Picture 5"/>
          <p:cNvPicPr>
            <a:picLocks noChangeAspect="1"/>
          </p:cNvPicPr>
          <p:nvPr/>
        </p:nvPicPr>
        <p:blipFill>
          <a:blip r:embed="rId4"/>
          <a:stretch>
            <a:fillRect/>
          </a:stretch>
        </p:blipFill>
        <p:spPr>
          <a:xfrm>
            <a:off x="7246540" y="881074"/>
            <a:ext cx="2983200" cy="1694048"/>
          </a:xfrm>
          <a:prstGeom prst="rect">
            <a:avLst/>
          </a:prstGeom>
        </p:spPr>
      </p:pic>
      <p:sp>
        <p:nvSpPr>
          <p:cNvPr id="8" name="TextBox 7"/>
          <p:cNvSpPr txBox="1"/>
          <p:nvPr/>
        </p:nvSpPr>
        <p:spPr>
          <a:xfrm>
            <a:off x="621804" y="6453336"/>
            <a:ext cx="15409090" cy="369332"/>
          </a:xfrm>
          <a:prstGeom prst="rect">
            <a:avLst/>
          </a:prstGeom>
          <a:noFill/>
        </p:spPr>
        <p:txBody>
          <a:bodyPr wrap="none" rtlCol="0">
            <a:spAutoFit/>
          </a:bodyPr>
          <a:lstStyle/>
          <a:p>
            <a:r>
              <a:rPr lang="en-IN" dirty="0">
                <a:hlinkClick r:id="rId5"/>
              </a:rPr>
              <a:t>https://aws.amazon.com/about-aws/global-infrastructure/regions_az/#:~:text=all%20AWS%20locations-,Regions,AZ's%20within%20a%20geographic%20area.</a:t>
            </a:r>
            <a:endParaRPr lang="en-IN" dirty="0"/>
          </a:p>
        </p:txBody>
      </p:sp>
    </p:spTree>
    <p:extLst>
      <p:ext uri="{BB962C8B-B14F-4D97-AF65-F5344CB8AC3E}">
        <p14:creationId xmlns:p14="http://schemas.microsoft.com/office/powerpoint/2010/main" val="3975144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Virtual Private Cloud</a:t>
            </a:r>
            <a:endParaRPr lang="en-IN" dirty="0"/>
          </a:p>
        </p:txBody>
      </p:sp>
      <p:sp>
        <p:nvSpPr>
          <p:cNvPr id="3" name="Content Placeholder 2"/>
          <p:cNvSpPr>
            <a:spLocks noGrp="1"/>
          </p:cNvSpPr>
          <p:nvPr>
            <p:ph idx="1"/>
          </p:nvPr>
        </p:nvSpPr>
        <p:spPr/>
        <p:txBody>
          <a:bodyPr/>
          <a:lstStyle/>
          <a:p>
            <a:r>
              <a:rPr lang="en-US" dirty="0" smtClean="0"/>
              <a:t>It is  space where you can provide own network.</a:t>
            </a:r>
          </a:p>
          <a:p>
            <a:r>
              <a:rPr lang="en-US" dirty="0" smtClean="0"/>
              <a:t>It enables you to launch AWS resources into virtual network that you have defined.</a:t>
            </a:r>
          </a:p>
          <a:p>
            <a:r>
              <a:rPr lang="en-US" dirty="0" smtClean="0"/>
              <a:t>This closely resembles the traditional network that you operate in your own data center with benefits  of using scalable infrastructure of AWS.</a:t>
            </a:r>
          </a:p>
          <a:p>
            <a:endParaRPr lang="en-IN" dirty="0"/>
          </a:p>
        </p:txBody>
      </p:sp>
      <p:pic>
        <p:nvPicPr>
          <p:cNvPr id="4" name="Picture 3"/>
          <p:cNvPicPr>
            <a:picLocks noChangeAspect="1"/>
          </p:cNvPicPr>
          <p:nvPr/>
        </p:nvPicPr>
        <p:blipFill>
          <a:blip r:embed="rId2"/>
          <a:stretch>
            <a:fillRect/>
          </a:stretch>
        </p:blipFill>
        <p:spPr>
          <a:xfrm>
            <a:off x="4582243" y="3398694"/>
            <a:ext cx="7572249" cy="3444442"/>
          </a:xfrm>
          <a:prstGeom prst="rect">
            <a:avLst/>
          </a:prstGeom>
        </p:spPr>
      </p:pic>
    </p:spTree>
    <p:extLst>
      <p:ext uri="{BB962C8B-B14F-4D97-AF65-F5344CB8AC3E}">
        <p14:creationId xmlns:p14="http://schemas.microsoft.com/office/powerpoint/2010/main" val="551907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VPC?</a:t>
            </a:r>
            <a:endParaRPr lang="en-IN" dirty="0"/>
          </a:p>
        </p:txBody>
      </p:sp>
      <p:sp>
        <p:nvSpPr>
          <p:cNvPr id="3" name="Content Placeholder 2"/>
          <p:cNvSpPr>
            <a:spLocks noGrp="1"/>
          </p:cNvSpPr>
          <p:nvPr>
            <p:ph idx="1"/>
          </p:nvPr>
        </p:nvSpPr>
        <p:spPr/>
        <p:txBody>
          <a:bodyPr/>
          <a:lstStyle/>
          <a:p>
            <a:r>
              <a:rPr lang="en-US" dirty="0" smtClean="0"/>
              <a:t>Moving to cloud </a:t>
            </a:r>
          </a:p>
          <a:p>
            <a:pPr lvl="1"/>
            <a:r>
              <a:rPr lang="en-US" dirty="0" smtClean="0"/>
              <a:t>Major factors to be considered are</a:t>
            </a:r>
          </a:p>
          <a:p>
            <a:pPr lvl="2"/>
            <a:r>
              <a:rPr lang="en-US" dirty="0" smtClean="0"/>
              <a:t>Privacy</a:t>
            </a:r>
          </a:p>
          <a:p>
            <a:pPr lvl="2"/>
            <a:r>
              <a:rPr lang="en-US" dirty="0" smtClean="0"/>
              <a:t>Security</a:t>
            </a:r>
          </a:p>
          <a:p>
            <a:pPr lvl="2"/>
            <a:r>
              <a:rPr lang="en-US" dirty="0" smtClean="0"/>
              <a:t>Preventing loss of propriety of data</a:t>
            </a:r>
          </a:p>
          <a:p>
            <a:pPr lvl="2"/>
            <a:endParaRPr lang="en-US" dirty="0" smtClean="0"/>
          </a:p>
          <a:p>
            <a:pPr lvl="1"/>
            <a:endParaRPr lang="en-IN" dirty="0"/>
          </a:p>
        </p:txBody>
      </p:sp>
    </p:spTree>
    <p:extLst>
      <p:ext uri="{BB962C8B-B14F-4D97-AF65-F5344CB8AC3E}">
        <p14:creationId xmlns:p14="http://schemas.microsoft.com/office/powerpoint/2010/main" val="3806862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981844" y="6237312"/>
            <a:ext cx="7763728" cy="369332"/>
          </a:xfrm>
          <a:prstGeom prst="rect">
            <a:avLst/>
          </a:prstGeom>
          <a:noFill/>
        </p:spPr>
        <p:txBody>
          <a:bodyPr wrap="none" rtlCol="0">
            <a:spAutoFit/>
          </a:bodyPr>
          <a:lstStyle/>
          <a:p>
            <a:r>
              <a:rPr lang="en-US" u="sng" dirty="0">
                <a:hlinkClick r:id="rId2"/>
              </a:rPr>
              <a:t>https://docs.aws.amazon.com/AWSEC2/latest/UserGuide/EC2_GetStarted.html</a:t>
            </a:r>
            <a:endParaRPr lang="en-IN" dirty="0"/>
          </a:p>
        </p:txBody>
      </p:sp>
      <p:pic>
        <p:nvPicPr>
          <p:cNvPr id="5" name="Picture 4"/>
          <p:cNvPicPr>
            <a:picLocks noChangeAspect="1"/>
          </p:cNvPicPr>
          <p:nvPr/>
        </p:nvPicPr>
        <p:blipFill>
          <a:blip r:embed="rId3"/>
          <a:stretch>
            <a:fillRect/>
          </a:stretch>
        </p:blipFill>
        <p:spPr>
          <a:xfrm>
            <a:off x="3937969" y="260648"/>
            <a:ext cx="6728445" cy="5364814"/>
          </a:xfrm>
          <a:prstGeom prst="rect">
            <a:avLst/>
          </a:prstGeom>
        </p:spPr>
      </p:pic>
      <p:sp>
        <p:nvSpPr>
          <p:cNvPr id="6" name="Title 5"/>
          <p:cNvSpPr>
            <a:spLocks noGrp="1"/>
          </p:cNvSpPr>
          <p:nvPr>
            <p:ph type="title"/>
          </p:nvPr>
        </p:nvSpPr>
        <p:spPr/>
        <p:txBody>
          <a:bodyPr/>
          <a:lstStyle/>
          <a:p>
            <a:r>
              <a:rPr lang="en-US" dirty="0" smtClean="0"/>
              <a:t>AWS VPC</a:t>
            </a:r>
            <a:endParaRPr lang="en-IN" dirty="0"/>
          </a:p>
        </p:txBody>
      </p:sp>
    </p:spTree>
    <p:extLst>
      <p:ext uri="{BB962C8B-B14F-4D97-AF65-F5344CB8AC3E}">
        <p14:creationId xmlns:p14="http://schemas.microsoft.com/office/powerpoint/2010/main" val="638570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Create an AWS Account</a:t>
            </a:r>
            <a:endParaRPr lang="en-IN" dirty="0"/>
          </a:p>
        </p:txBody>
      </p:sp>
      <p:sp>
        <p:nvSpPr>
          <p:cNvPr id="3" name="Content Placeholder 2"/>
          <p:cNvSpPr>
            <a:spLocks noGrp="1"/>
          </p:cNvSpPr>
          <p:nvPr>
            <p:ph idx="1"/>
          </p:nvPr>
        </p:nvSpPr>
        <p:spPr/>
        <p:txBody>
          <a:bodyPr/>
          <a:lstStyle/>
          <a:p>
            <a:r>
              <a:rPr lang="en-IN" dirty="0">
                <a:hlinkClick r:id="rId2"/>
              </a:rPr>
              <a:t>https://aws.amazon.com/premiumsupport/knowledge-center/create-and-activate-aws-account</a:t>
            </a:r>
            <a:r>
              <a:rPr lang="en-IN" dirty="0" smtClean="0">
                <a:hlinkClick r:id="rId2"/>
              </a:rPr>
              <a:t>/</a:t>
            </a:r>
            <a:r>
              <a:rPr lang="en-IN" dirty="0" smtClean="0"/>
              <a:t> </a:t>
            </a:r>
            <a:endParaRPr lang="en-IN" dirty="0"/>
          </a:p>
        </p:txBody>
      </p:sp>
    </p:spTree>
    <p:extLst>
      <p:ext uri="{BB962C8B-B14F-4D97-AF65-F5344CB8AC3E}">
        <p14:creationId xmlns:p14="http://schemas.microsoft.com/office/powerpoint/2010/main" val="1190003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IAM Service</a:t>
            </a:r>
            <a:endParaRPr lang="en-US" dirty="0"/>
          </a:p>
        </p:txBody>
      </p:sp>
      <p:sp>
        <p:nvSpPr>
          <p:cNvPr id="3" name="Text Placeholder 2"/>
          <p:cNvSpPr>
            <a:spLocks noGrp="1"/>
          </p:cNvSpPr>
          <p:nvPr>
            <p:ph type="body" idx="1"/>
          </p:nvPr>
        </p:nvSpPr>
        <p:spPr/>
        <p:txBody>
          <a:bodyPr/>
          <a:lstStyle/>
          <a:p>
            <a:r>
              <a:rPr lang="en-US" dirty="0" smtClean="0"/>
              <a:t>Identity Access Management</a:t>
            </a:r>
            <a:endParaRPr lang="en-US" dirty="0"/>
          </a:p>
        </p:txBody>
      </p:sp>
    </p:spTree>
    <p:extLst>
      <p:ext uri="{BB962C8B-B14F-4D97-AF65-F5344CB8AC3E}">
        <p14:creationId xmlns:p14="http://schemas.microsoft.com/office/powerpoint/2010/main" val="22098019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AWS IAM</a:t>
            </a:r>
            <a:endParaRPr lang="en-IN" dirty="0"/>
          </a:p>
        </p:txBody>
      </p:sp>
      <p:sp>
        <p:nvSpPr>
          <p:cNvPr id="5" name="Content Placeholder 4"/>
          <p:cNvSpPr>
            <a:spLocks noGrp="1"/>
          </p:cNvSpPr>
          <p:nvPr>
            <p:ph idx="1"/>
          </p:nvPr>
        </p:nvSpPr>
        <p:spPr/>
        <p:txBody>
          <a:bodyPr/>
          <a:lstStyle/>
          <a:p>
            <a:r>
              <a:rPr lang="en-IN" dirty="0"/>
              <a:t>AWS Identity and Access Management (IAM) is a web service that helps you securely control access to Amazon resources. You use IAM to control who is authenticated (signed in) and authorized (has permissions) to use resources</a:t>
            </a:r>
            <a:r>
              <a:rPr lang="en-IN" dirty="0" smtClean="0"/>
              <a:t>.</a:t>
            </a:r>
          </a:p>
          <a:p>
            <a:endParaRPr lang="en-US" dirty="0"/>
          </a:p>
          <a:p>
            <a:endParaRPr lang="en-IN" dirty="0"/>
          </a:p>
        </p:txBody>
      </p:sp>
      <p:sp>
        <p:nvSpPr>
          <p:cNvPr id="6" name="TextBox 5"/>
          <p:cNvSpPr txBox="1"/>
          <p:nvPr/>
        </p:nvSpPr>
        <p:spPr>
          <a:xfrm>
            <a:off x="1269876" y="2852936"/>
            <a:ext cx="7574509" cy="369332"/>
          </a:xfrm>
          <a:prstGeom prst="rect">
            <a:avLst/>
          </a:prstGeom>
          <a:noFill/>
        </p:spPr>
        <p:txBody>
          <a:bodyPr wrap="square" rtlCol="0">
            <a:spAutoFit/>
          </a:bodyPr>
          <a:lstStyle/>
          <a:p>
            <a:r>
              <a:rPr lang="en-IN" dirty="0">
                <a:hlinkClick r:id="rId2"/>
              </a:rPr>
              <a:t>https://</a:t>
            </a:r>
            <a:r>
              <a:rPr lang="en-IN" dirty="0" smtClean="0">
                <a:hlinkClick r:id="rId2"/>
              </a:rPr>
              <a:t>docs.amazonaws.cn/en_us/IAM/latest/UserGuide/getting-started.html</a:t>
            </a:r>
            <a:r>
              <a:rPr lang="en-IN" dirty="0" smtClean="0"/>
              <a:t> </a:t>
            </a:r>
            <a:endParaRPr lang="en-IN" dirty="0"/>
          </a:p>
        </p:txBody>
      </p:sp>
      <p:pic>
        <p:nvPicPr>
          <p:cNvPr id="7" name="Picture 6"/>
          <p:cNvPicPr>
            <a:picLocks noChangeAspect="1"/>
          </p:cNvPicPr>
          <p:nvPr/>
        </p:nvPicPr>
        <p:blipFill>
          <a:blip r:embed="rId3"/>
          <a:stretch>
            <a:fillRect/>
          </a:stretch>
        </p:blipFill>
        <p:spPr>
          <a:xfrm>
            <a:off x="8683321" y="3764012"/>
            <a:ext cx="3505504" cy="3093988"/>
          </a:xfrm>
          <a:prstGeom prst="rect">
            <a:avLst/>
          </a:prstGeom>
        </p:spPr>
      </p:pic>
    </p:spTree>
    <p:extLst>
      <p:ext uri="{BB962C8B-B14F-4D97-AF65-F5344CB8AC3E}">
        <p14:creationId xmlns:p14="http://schemas.microsoft.com/office/powerpoint/2010/main" val="11388979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AWS Users</a:t>
            </a:r>
            <a:endParaRPr lang="en-IN" dirty="0"/>
          </a:p>
        </p:txBody>
      </p:sp>
      <p:sp>
        <p:nvSpPr>
          <p:cNvPr id="3" name="Content Placeholder 2"/>
          <p:cNvSpPr>
            <a:spLocks noGrp="1"/>
          </p:cNvSpPr>
          <p:nvPr>
            <p:ph idx="1"/>
          </p:nvPr>
        </p:nvSpPr>
        <p:spPr/>
        <p:txBody>
          <a:bodyPr/>
          <a:lstStyle/>
          <a:p>
            <a:r>
              <a:rPr lang="en-US" dirty="0" smtClean="0"/>
              <a:t>Add a Users</a:t>
            </a:r>
          </a:p>
          <a:p>
            <a:pPr lvl="1"/>
            <a:r>
              <a:rPr lang="en-US" dirty="0" smtClean="0"/>
              <a:t>Set Programmatic Access</a:t>
            </a:r>
          </a:p>
          <a:p>
            <a:pPr lvl="1"/>
            <a:r>
              <a:rPr lang="en-US" dirty="0" smtClean="0"/>
              <a:t>AWS Management Console</a:t>
            </a:r>
            <a:endParaRPr lang="en-IN" dirty="0"/>
          </a:p>
        </p:txBody>
      </p:sp>
      <p:pic>
        <p:nvPicPr>
          <p:cNvPr id="5" name="Picture 4"/>
          <p:cNvPicPr>
            <a:picLocks noChangeAspect="1"/>
          </p:cNvPicPr>
          <p:nvPr/>
        </p:nvPicPr>
        <p:blipFill>
          <a:blip r:embed="rId2"/>
          <a:stretch>
            <a:fillRect/>
          </a:stretch>
        </p:blipFill>
        <p:spPr>
          <a:xfrm>
            <a:off x="5518348" y="3429000"/>
            <a:ext cx="6032772" cy="2691324"/>
          </a:xfrm>
          <a:prstGeom prst="rect">
            <a:avLst/>
          </a:prstGeom>
        </p:spPr>
      </p:pic>
    </p:spTree>
    <p:extLst>
      <p:ext uri="{BB962C8B-B14F-4D97-AF65-F5344CB8AC3E}">
        <p14:creationId xmlns:p14="http://schemas.microsoft.com/office/powerpoint/2010/main" val="1735219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AWS EC2</a:t>
            </a:r>
            <a:endParaRPr lang="en-IN" dirty="0"/>
          </a:p>
        </p:txBody>
      </p:sp>
      <p:sp>
        <p:nvSpPr>
          <p:cNvPr id="3" name="Content Placeholder 2"/>
          <p:cNvSpPr>
            <a:spLocks noGrp="1"/>
          </p:cNvSpPr>
          <p:nvPr>
            <p:ph idx="1"/>
          </p:nvPr>
        </p:nvSpPr>
        <p:spPr/>
        <p:txBody>
          <a:bodyPr/>
          <a:lstStyle/>
          <a:p>
            <a:r>
              <a:rPr lang="en-IN" dirty="0" smtClean="0"/>
              <a:t>An</a:t>
            </a:r>
            <a:r>
              <a:rPr lang="en-IN" dirty="0"/>
              <a:t> </a:t>
            </a:r>
            <a:r>
              <a:rPr lang="en-IN" b="1" dirty="0"/>
              <a:t>EC2</a:t>
            </a:r>
            <a:r>
              <a:rPr lang="en-IN" dirty="0"/>
              <a:t> instance is nothing but a virtual server in Amazon Web services terminology. </a:t>
            </a:r>
            <a:endParaRPr lang="en-IN" dirty="0" smtClean="0"/>
          </a:p>
          <a:p>
            <a:r>
              <a:rPr lang="en-US" dirty="0"/>
              <a:t>Amazon Elastic Compute Cloud (Amazon EC2) is a web service that provides secure, resizable compute capacity in the cloud</a:t>
            </a:r>
            <a:r>
              <a:rPr lang="en-US" dirty="0" smtClean="0"/>
              <a:t>.</a:t>
            </a:r>
          </a:p>
          <a:p>
            <a:r>
              <a:rPr lang="en-US" dirty="0" smtClean="0"/>
              <a:t>Allows </a:t>
            </a:r>
            <a:r>
              <a:rPr lang="en-US" dirty="0"/>
              <a:t>you to obtain and configure capacity with minimal friction. </a:t>
            </a:r>
            <a:endParaRPr lang="en-US" dirty="0" smtClean="0"/>
          </a:p>
          <a:p>
            <a:endParaRPr lang="en-IN" dirty="0"/>
          </a:p>
          <a:p>
            <a:pPr lvl="1"/>
            <a:endParaRPr lang="en-IN" dirty="0"/>
          </a:p>
        </p:txBody>
      </p:sp>
      <p:sp>
        <p:nvSpPr>
          <p:cNvPr id="5" name="TextBox 4"/>
          <p:cNvSpPr txBox="1"/>
          <p:nvPr/>
        </p:nvSpPr>
        <p:spPr>
          <a:xfrm>
            <a:off x="1917948" y="6172199"/>
            <a:ext cx="184731" cy="369332"/>
          </a:xfrm>
          <a:prstGeom prst="rect">
            <a:avLst/>
          </a:prstGeom>
          <a:noFill/>
        </p:spPr>
        <p:txBody>
          <a:bodyPr wrap="none" rtlCol="0">
            <a:spAutoFit/>
          </a:bodyPr>
          <a:lstStyle/>
          <a:p>
            <a:endParaRPr lang="en-IN" dirty="0"/>
          </a:p>
        </p:txBody>
      </p:sp>
    </p:spTree>
    <p:extLst>
      <p:ext uri="{BB962C8B-B14F-4D97-AF65-F5344CB8AC3E}">
        <p14:creationId xmlns:p14="http://schemas.microsoft.com/office/powerpoint/2010/main" val="4235783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Operating System</a:t>
            </a:r>
            <a:endParaRPr lang="en-IN" dirty="0"/>
          </a:p>
        </p:txBody>
      </p:sp>
      <p:sp>
        <p:nvSpPr>
          <p:cNvPr id="3" name="Content Placeholder 2"/>
          <p:cNvSpPr>
            <a:spLocks noGrp="1"/>
          </p:cNvSpPr>
          <p:nvPr>
            <p:ph idx="1"/>
          </p:nvPr>
        </p:nvSpPr>
        <p:spPr/>
        <p:txBody>
          <a:bodyPr/>
          <a:lstStyle/>
          <a:p>
            <a:r>
              <a:rPr lang="en-IN" dirty="0"/>
              <a:t>To control and manage computer hardware, software resources, and Operating system is required for the computer. The operating system acts as the intermediate between hardware and the user-defined application software. </a:t>
            </a:r>
          </a:p>
        </p:txBody>
      </p:sp>
    </p:spTree>
    <p:extLst>
      <p:ext uri="{BB962C8B-B14F-4D97-AF65-F5344CB8AC3E}">
        <p14:creationId xmlns:p14="http://schemas.microsoft.com/office/powerpoint/2010/main" val="1249283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EC2 Configuration</a:t>
            </a:r>
            <a:endParaRPr lang="en-IN" dirty="0"/>
          </a:p>
        </p:txBody>
      </p:sp>
      <p:sp>
        <p:nvSpPr>
          <p:cNvPr id="3" name="Content Placeholder 2"/>
          <p:cNvSpPr>
            <a:spLocks noGrp="1"/>
          </p:cNvSpPr>
          <p:nvPr>
            <p:ph idx="1"/>
          </p:nvPr>
        </p:nvSpPr>
        <p:spPr>
          <a:xfrm>
            <a:off x="1522413" y="1052736"/>
            <a:ext cx="9134391" cy="5544615"/>
          </a:xfrm>
        </p:spPr>
        <p:txBody>
          <a:bodyPr>
            <a:normAutofit fontScale="85000" lnSpcReduction="10000"/>
          </a:bodyPr>
          <a:lstStyle/>
          <a:p>
            <a:pPr marL="457200" indent="-457200">
              <a:buFont typeface="+mj-lt"/>
              <a:buAutoNum type="arabicPeriod"/>
            </a:pPr>
            <a:r>
              <a:rPr lang="en-US" dirty="0" smtClean="0"/>
              <a:t>AMI</a:t>
            </a:r>
          </a:p>
          <a:p>
            <a:pPr lvl="1"/>
            <a:r>
              <a:rPr lang="en-US" dirty="0"/>
              <a:t>AMIs - Preconfigured templates for your instances, known as Amazon Machine Images (AMIs</a:t>
            </a:r>
            <a:r>
              <a:rPr lang="en-US" dirty="0" smtClean="0"/>
              <a:t>).</a:t>
            </a:r>
            <a:r>
              <a:rPr lang="en-IN" dirty="0" smtClean="0"/>
              <a:t> </a:t>
            </a:r>
          </a:p>
          <a:p>
            <a:pPr marL="457200" indent="-457200">
              <a:buFont typeface="+mj-lt"/>
              <a:buAutoNum type="arabicPeriod"/>
            </a:pPr>
            <a:r>
              <a:rPr lang="en-IN" dirty="0" smtClean="0"/>
              <a:t>Instance Type</a:t>
            </a:r>
          </a:p>
          <a:p>
            <a:pPr marL="696912" lvl="1" indent="-457200"/>
            <a:r>
              <a:rPr lang="en-IN" dirty="0" smtClean="0"/>
              <a:t>CPU , Storage and network capacity</a:t>
            </a:r>
          </a:p>
          <a:p>
            <a:pPr marL="457200" indent="-457200">
              <a:buFont typeface="+mj-lt"/>
              <a:buAutoNum type="arabicPeriod"/>
            </a:pPr>
            <a:r>
              <a:rPr lang="en-IN" dirty="0" smtClean="0"/>
              <a:t>Instance details</a:t>
            </a:r>
          </a:p>
          <a:p>
            <a:pPr marL="696912" lvl="1" indent="-457200"/>
            <a:r>
              <a:rPr lang="en-US" dirty="0" smtClean="0"/>
              <a:t>Network, IP assignment, subnet, </a:t>
            </a:r>
          </a:p>
          <a:p>
            <a:pPr marL="457200" indent="-457200">
              <a:buFont typeface="+mj-lt"/>
              <a:buAutoNum type="arabicPeriod"/>
            </a:pPr>
            <a:r>
              <a:rPr lang="en-US" dirty="0" smtClean="0"/>
              <a:t>Storage</a:t>
            </a:r>
          </a:p>
          <a:p>
            <a:pPr marL="582612" lvl="1" indent="-342900"/>
            <a:r>
              <a:rPr lang="en-US" dirty="0" smtClean="0"/>
              <a:t>Volume</a:t>
            </a:r>
          </a:p>
          <a:p>
            <a:pPr marL="457200" indent="-457200">
              <a:buFont typeface="+mj-lt"/>
              <a:buAutoNum type="arabicPeriod"/>
            </a:pPr>
            <a:r>
              <a:rPr lang="en-US" dirty="0" smtClean="0"/>
              <a:t>Tag</a:t>
            </a:r>
          </a:p>
          <a:p>
            <a:pPr marL="582612" lvl="1" indent="-342900"/>
            <a:r>
              <a:rPr lang="en-IN" dirty="0"/>
              <a:t>This gives visibility to the AWS account administrator when there are lot number of instances</a:t>
            </a:r>
            <a:r>
              <a:rPr lang="en-IN" dirty="0" smtClean="0"/>
              <a:t>.</a:t>
            </a:r>
          </a:p>
          <a:p>
            <a:pPr marL="457200" indent="-457200">
              <a:buFont typeface="+mj-lt"/>
              <a:buAutoNum type="arabicPeriod"/>
            </a:pPr>
            <a:r>
              <a:rPr lang="en-IN" dirty="0" smtClean="0"/>
              <a:t>Security Group </a:t>
            </a:r>
          </a:p>
          <a:p>
            <a:pPr marL="696912" lvl="1" indent="-457200"/>
            <a:r>
              <a:rPr lang="en-IN" dirty="0"/>
              <a:t>A </a:t>
            </a:r>
            <a:r>
              <a:rPr lang="en-IN" i="1" dirty="0"/>
              <a:t>security group</a:t>
            </a:r>
            <a:r>
              <a:rPr lang="en-IN" dirty="0"/>
              <a:t> acts as a virtual firewall for your EC2 instances to control incoming and outgoing traffic. Inbound rules control the incoming traffic to your instance, and outbound rules control the outgoing traffic from your instance.</a:t>
            </a:r>
            <a:r>
              <a:rPr lang="en-US" dirty="0" smtClean="0"/>
              <a:t> </a:t>
            </a:r>
            <a:endParaRPr lang="en-IN" dirty="0"/>
          </a:p>
        </p:txBody>
      </p:sp>
    </p:spTree>
    <p:extLst>
      <p:ext uri="{BB962C8B-B14F-4D97-AF65-F5344CB8AC3E}">
        <p14:creationId xmlns:p14="http://schemas.microsoft.com/office/powerpoint/2010/main" val="21672456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 Demand</a:t>
            </a:r>
            <a:endParaRPr lang="en-IN" dirty="0"/>
          </a:p>
        </p:txBody>
      </p:sp>
      <p:sp>
        <p:nvSpPr>
          <p:cNvPr id="3" name="Content Placeholder 2"/>
          <p:cNvSpPr>
            <a:spLocks noGrp="1"/>
          </p:cNvSpPr>
          <p:nvPr>
            <p:ph idx="1"/>
          </p:nvPr>
        </p:nvSpPr>
        <p:spPr/>
        <p:txBody>
          <a:bodyPr/>
          <a:lstStyle/>
          <a:p>
            <a:pPr lvl="1"/>
            <a:r>
              <a:rPr lang="en-US" dirty="0"/>
              <a:t>Low cost and flexible EC2 </a:t>
            </a:r>
            <a:r>
              <a:rPr lang="en-US" b="1" dirty="0"/>
              <a:t>without upfront  payment or long term commitment</a:t>
            </a:r>
            <a:r>
              <a:rPr lang="en-US" dirty="0"/>
              <a:t>.</a:t>
            </a:r>
            <a:endParaRPr lang="en-IN" dirty="0"/>
          </a:p>
          <a:p>
            <a:pPr lvl="1"/>
            <a:r>
              <a:rPr lang="en-US" dirty="0"/>
              <a:t>Short term , Spiky  or unpredictable workloads that cannot be interrupted.</a:t>
            </a:r>
            <a:endParaRPr lang="en-IN" dirty="0"/>
          </a:p>
          <a:p>
            <a:endParaRPr lang="en-IN" dirty="0"/>
          </a:p>
        </p:txBody>
      </p:sp>
    </p:spTree>
    <p:extLst>
      <p:ext uri="{BB962C8B-B14F-4D97-AF65-F5344CB8AC3E}">
        <p14:creationId xmlns:p14="http://schemas.microsoft.com/office/powerpoint/2010/main" val="1608381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Steps to Create EC2</a:t>
            </a:r>
            <a:endParaRPr lang="en-IN" dirty="0"/>
          </a:p>
        </p:txBody>
      </p:sp>
      <p:sp>
        <p:nvSpPr>
          <p:cNvPr id="3" name="Content Placeholder 2"/>
          <p:cNvSpPr>
            <a:spLocks noGrp="1"/>
          </p:cNvSpPr>
          <p:nvPr>
            <p:ph idx="1"/>
          </p:nvPr>
        </p:nvSpPr>
        <p:spPr/>
        <p:txBody>
          <a:bodyPr>
            <a:normAutofit/>
          </a:bodyPr>
          <a:lstStyle/>
          <a:p>
            <a:r>
              <a:rPr lang="en-US" dirty="0" smtClean="0"/>
              <a:t>Step 1: Choose AMI</a:t>
            </a:r>
          </a:p>
          <a:p>
            <a:r>
              <a:rPr lang="en-US" dirty="0" smtClean="0"/>
              <a:t>Step 2:  Choose Instance Type</a:t>
            </a:r>
          </a:p>
          <a:p>
            <a:r>
              <a:rPr lang="en-US" dirty="0" smtClean="0"/>
              <a:t>Step 3:  Configure Instance</a:t>
            </a:r>
          </a:p>
          <a:p>
            <a:r>
              <a:rPr lang="en-US" dirty="0" smtClean="0"/>
              <a:t>Step 4: Add Storage</a:t>
            </a:r>
          </a:p>
          <a:p>
            <a:r>
              <a:rPr lang="en-US" dirty="0" smtClean="0"/>
              <a:t>Step 5:  Add Tags</a:t>
            </a:r>
          </a:p>
          <a:p>
            <a:r>
              <a:rPr lang="en-US" dirty="0" smtClean="0"/>
              <a:t>Step 6: Add Security</a:t>
            </a:r>
          </a:p>
          <a:p>
            <a:r>
              <a:rPr lang="en-US" dirty="0" smtClean="0"/>
              <a:t>Step 7: Launch</a:t>
            </a:r>
          </a:p>
          <a:p>
            <a:r>
              <a:rPr lang="en-US" dirty="0" smtClean="0"/>
              <a:t>Step 8: Connect</a:t>
            </a:r>
            <a:endParaRPr lang="en-IN" dirty="0"/>
          </a:p>
        </p:txBody>
      </p:sp>
      <p:sp>
        <p:nvSpPr>
          <p:cNvPr id="4" name="TextBox 3"/>
          <p:cNvSpPr txBox="1"/>
          <p:nvPr/>
        </p:nvSpPr>
        <p:spPr>
          <a:xfrm>
            <a:off x="1269876" y="5805264"/>
            <a:ext cx="7763728" cy="646331"/>
          </a:xfrm>
          <a:prstGeom prst="rect">
            <a:avLst/>
          </a:prstGeom>
          <a:noFill/>
        </p:spPr>
        <p:txBody>
          <a:bodyPr wrap="none" rtlCol="0">
            <a:spAutoFit/>
          </a:bodyPr>
          <a:lstStyle/>
          <a:p>
            <a:r>
              <a:rPr lang="en-US" u="sng" dirty="0">
                <a:hlinkClick r:id="rId2"/>
              </a:rPr>
              <a:t>https://docs.aws.amazon.com/AWSEC2/latest/UserGuide/EC2_GetStarted.html</a:t>
            </a:r>
            <a:endParaRPr lang="en-IN" dirty="0"/>
          </a:p>
          <a:p>
            <a:endParaRPr lang="en-IN" dirty="0"/>
          </a:p>
        </p:txBody>
      </p:sp>
    </p:spTree>
    <p:extLst>
      <p:ext uri="{BB962C8B-B14F-4D97-AF65-F5344CB8AC3E}">
        <p14:creationId xmlns:p14="http://schemas.microsoft.com/office/powerpoint/2010/main" val="28148114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EC2 – Step 1 -2</a:t>
            </a:r>
            <a:endParaRPr lang="en-IN" dirty="0"/>
          </a:p>
        </p:txBody>
      </p:sp>
      <p:pic>
        <p:nvPicPr>
          <p:cNvPr id="4" name="Content Placeholder 3"/>
          <p:cNvPicPr>
            <a:picLocks noGrp="1"/>
          </p:cNvPicPr>
          <p:nvPr>
            <p:ph idx="1"/>
          </p:nvPr>
        </p:nvPicPr>
        <p:blipFill>
          <a:blip r:embed="rId2"/>
          <a:srcRect/>
          <a:stretch>
            <a:fillRect/>
          </a:stretch>
        </p:blipFill>
        <p:spPr bwMode="auto">
          <a:xfrm>
            <a:off x="1341884" y="1988840"/>
            <a:ext cx="9134475" cy="2123015"/>
          </a:xfrm>
          <a:prstGeom prst="rect">
            <a:avLst/>
          </a:prstGeom>
          <a:noFill/>
          <a:ln w="9525">
            <a:noFill/>
            <a:miter lim="800000"/>
            <a:headEnd/>
            <a:tailEnd/>
          </a:ln>
        </p:spPr>
      </p:pic>
      <p:pic>
        <p:nvPicPr>
          <p:cNvPr id="5" name="Picture 4"/>
          <p:cNvPicPr/>
          <p:nvPr/>
        </p:nvPicPr>
        <p:blipFill rotWithShape="1">
          <a:blip r:embed="rId3"/>
          <a:srcRect b="49278"/>
          <a:stretch/>
        </p:blipFill>
        <p:spPr bwMode="auto">
          <a:xfrm>
            <a:off x="1485900" y="4221088"/>
            <a:ext cx="8568952" cy="2160240"/>
          </a:xfrm>
          <a:prstGeom prst="rect">
            <a:avLst/>
          </a:prstGeom>
          <a:noFill/>
          <a:ln w="9525">
            <a:noFill/>
            <a:miter lim="800000"/>
            <a:headEnd/>
            <a:tailEnd/>
          </a:ln>
        </p:spPr>
      </p:pic>
    </p:spTree>
    <p:extLst>
      <p:ext uri="{BB962C8B-B14F-4D97-AF65-F5344CB8AC3E}">
        <p14:creationId xmlns:p14="http://schemas.microsoft.com/office/powerpoint/2010/main" val="617621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Ec2- Step 3</a:t>
            </a:r>
            <a:endParaRPr lang="en-IN" dirty="0"/>
          </a:p>
        </p:txBody>
      </p:sp>
      <p:sp>
        <p:nvSpPr>
          <p:cNvPr id="3" name="Content Placeholder 2"/>
          <p:cNvSpPr>
            <a:spLocks noGrp="1"/>
          </p:cNvSpPr>
          <p:nvPr>
            <p:ph idx="1"/>
          </p:nvPr>
        </p:nvSpPr>
        <p:spPr/>
        <p:txBody>
          <a:bodyPr/>
          <a:lstStyle/>
          <a:p>
            <a:endParaRPr lang="en-IN"/>
          </a:p>
        </p:txBody>
      </p:sp>
      <p:pic>
        <p:nvPicPr>
          <p:cNvPr id="4" name="Picture 3"/>
          <p:cNvPicPr/>
          <p:nvPr/>
        </p:nvPicPr>
        <p:blipFill>
          <a:blip r:embed="rId2"/>
          <a:srcRect/>
          <a:stretch>
            <a:fillRect/>
          </a:stretch>
        </p:blipFill>
        <p:spPr bwMode="auto">
          <a:xfrm>
            <a:off x="1629916" y="1988840"/>
            <a:ext cx="8280920" cy="4320480"/>
          </a:xfrm>
          <a:prstGeom prst="rect">
            <a:avLst/>
          </a:prstGeom>
          <a:noFill/>
          <a:ln w="9525">
            <a:noFill/>
            <a:miter lim="800000"/>
            <a:headEnd/>
            <a:tailEnd/>
          </a:ln>
        </p:spPr>
      </p:pic>
    </p:spTree>
    <p:extLst>
      <p:ext uri="{BB962C8B-B14F-4D97-AF65-F5344CB8AC3E}">
        <p14:creationId xmlns:p14="http://schemas.microsoft.com/office/powerpoint/2010/main" val="3809951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Ec2- Step 4</a:t>
            </a:r>
            <a:endParaRPr lang="en-IN" dirty="0"/>
          </a:p>
        </p:txBody>
      </p:sp>
      <p:sp>
        <p:nvSpPr>
          <p:cNvPr id="3" name="Content Placeholder 2"/>
          <p:cNvSpPr>
            <a:spLocks noGrp="1"/>
          </p:cNvSpPr>
          <p:nvPr>
            <p:ph idx="1"/>
          </p:nvPr>
        </p:nvSpPr>
        <p:spPr/>
        <p:txBody>
          <a:bodyPr/>
          <a:lstStyle/>
          <a:p>
            <a:endParaRPr lang="en-IN"/>
          </a:p>
        </p:txBody>
      </p:sp>
      <p:pic>
        <p:nvPicPr>
          <p:cNvPr id="5" name="Picture 4"/>
          <p:cNvPicPr/>
          <p:nvPr/>
        </p:nvPicPr>
        <p:blipFill>
          <a:blip r:embed="rId2"/>
          <a:srcRect/>
          <a:stretch>
            <a:fillRect/>
          </a:stretch>
        </p:blipFill>
        <p:spPr bwMode="auto">
          <a:xfrm>
            <a:off x="1522412" y="1904998"/>
            <a:ext cx="9144001" cy="1740025"/>
          </a:xfrm>
          <a:prstGeom prst="rect">
            <a:avLst/>
          </a:prstGeom>
          <a:noFill/>
          <a:ln w="9525">
            <a:noFill/>
            <a:miter lim="800000"/>
            <a:headEnd/>
            <a:tailEnd/>
          </a:ln>
        </p:spPr>
      </p:pic>
      <p:pic>
        <p:nvPicPr>
          <p:cNvPr id="6" name="Picture 5"/>
          <p:cNvPicPr/>
          <p:nvPr/>
        </p:nvPicPr>
        <p:blipFill>
          <a:blip r:embed="rId3"/>
          <a:srcRect/>
          <a:stretch>
            <a:fillRect/>
          </a:stretch>
        </p:blipFill>
        <p:spPr bwMode="auto">
          <a:xfrm>
            <a:off x="1500187" y="4003160"/>
            <a:ext cx="9166225" cy="2090136"/>
          </a:xfrm>
          <a:prstGeom prst="rect">
            <a:avLst/>
          </a:prstGeom>
          <a:noFill/>
          <a:ln w="9525">
            <a:noFill/>
            <a:miter lim="800000"/>
            <a:headEnd/>
            <a:tailEnd/>
          </a:ln>
        </p:spPr>
      </p:pic>
    </p:spTree>
    <p:extLst>
      <p:ext uri="{BB962C8B-B14F-4D97-AF65-F5344CB8AC3E}">
        <p14:creationId xmlns:p14="http://schemas.microsoft.com/office/powerpoint/2010/main" val="12877850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Ec2 - Step 6</a:t>
            </a:r>
            <a:endParaRPr lang="en-IN" dirty="0"/>
          </a:p>
        </p:txBody>
      </p:sp>
      <p:sp>
        <p:nvSpPr>
          <p:cNvPr id="3" name="Content Placeholder 2"/>
          <p:cNvSpPr>
            <a:spLocks noGrp="1"/>
          </p:cNvSpPr>
          <p:nvPr>
            <p:ph idx="1"/>
          </p:nvPr>
        </p:nvSpPr>
        <p:spPr/>
        <p:txBody>
          <a:bodyPr/>
          <a:lstStyle/>
          <a:p>
            <a:endParaRPr lang="en-IN"/>
          </a:p>
        </p:txBody>
      </p:sp>
      <p:pic>
        <p:nvPicPr>
          <p:cNvPr id="4" name="Picture 3"/>
          <p:cNvPicPr/>
          <p:nvPr/>
        </p:nvPicPr>
        <p:blipFill>
          <a:blip r:embed="rId2"/>
          <a:srcRect/>
          <a:stretch>
            <a:fillRect/>
          </a:stretch>
        </p:blipFill>
        <p:spPr bwMode="auto">
          <a:xfrm>
            <a:off x="1522413" y="1776224"/>
            <a:ext cx="8068225" cy="1748408"/>
          </a:xfrm>
          <a:prstGeom prst="rect">
            <a:avLst/>
          </a:prstGeom>
          <a:noFill/>
          <a:ln w="9525">
            <a:noFill/>
            <a:miter lim="800000"/>
            <a:headEnd/>
            <a:tailEnd/>
          </a:ln>
        </p:spPr>
      </p:pic>
      <p:pic>
        <p:nvPicPr>
          <p:cNvPr id="5" name="Picture 4"/>
          <p:cNvPicPr/>
          <p:nvPr/>
        </p:nvPicPr>
        <p:blipFill>
          <a:blip r:embed="rId3"/>
          <a:srcRect/>
          <a:stretch>
            <a:fillRect/>
          </a:stretch>
        </p:blipFill>
        <p:spPr bwMode="auto">
          <a:xfrm>
            <a:off x="1506781" y="3633191"/>
            <a:ext cx="6531848" cy="2316089"/>
          </a:xfrm>
          <a:prstGeom prst="rect">
            <a:avLst/>
          </a:prstGeom>
          <a:noFill/>
          <a:ln w="9525">
            <a:noFill/>
            <a:miter lim="800000"/>
            <a:headEnd/>
            <a:tailEnd/>
          </a:ln>
        </p:spPr>
      </p:pic>
    </p:spTree>
    <p:extLst>
      <p:ext uri="{BB962C8B-B14F-4D97-AF65-F5344CB8AC3E}">
        <p14:creationId xmlns:p14="http://schemas.microsoft.com/office/powerpoint/2010/main" val="1969079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Connect to EC2 instance </a:t>
            </a:r>
            <a:endParaRPr lang="en-IN" dirty="0"/>
          </a:p>
        </p:txBody>
      </p:sp>
      <p:sp>
        <p:nvSpPr>
          <p:cNvPr id="3" name="Content Placeholder 2"/>
          <p:cNvSpPr>
            <a:spLocks noGrp="1"/>
          </p:cNvSpPr>
          <p:nvPr>
            <p:ph idx="1"/>
          </p:nvPr>
        </p:nvSpPr>
        <p:spPr/>
        <p:txBody>
          <a:bodyPr/>
          <a:lstStyle/>
          <a:p>
            <a:r>
              <a:rPr lang="en-US" dirty="0" smtClean="0"/>
              <a:t>Without SSH</a:t>
            </a:r>
          </a:p>
          <a:p>
            <a:r>
              <a:rPr lang="en-US" dirty="0" smtClean="0"/>
              <a:t>With SSH</a:t>
            </a:r>
            <a:endParaRPr lang="en-IN" dirty="0"/>
          </a:p>
        </p:txBody>
      </p:sp>
    </p:spTree>
    <p:extLst>
      <p:ext uri="{BB962C8B-B14F-4D97-AF65-F5344CB8AC3E}">
        <p14:creationId xmlns:p14="http://schemas.microsoft.com/office/powerpoint/2010/main" val="1583368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SSH?</a:t>
            </a:r>
            <a:endParaRPr lang="en-IN" dirty="0"/>
          </a:p>
        </p:txBody>
      </p:sp>
      <p:sp>
        <p:nvSpPr>
          <p:cNvPr id="3" name="Content Placeholder 2"/>
          <p:cNvSpPr>
            <a:spLocks noGrp="1"/>
          </p:cNvSpPr>
          <p:nvPr>
            <p:ph idx="1"/>
          </p:nvPr>
        </p:nvSpPr>
        <p:spPr/>
        <p:txBody>
          <a:bodyPr/>
          <a:lstStyle/>
          <a:p>
            <a:r>
              <a:rPr lang="en-US" dirty="0" smtClean="0"/>
              <a:t>SSH is a network protocol  that allows 2 machines to communicate securely over network.</a:t>
            </a:r>
          </a:p>
          <a:p>
            <a:r>
              <a:rPr lang="en-US" dirty="0" smtClean="0"/>
              <a:t>Securely connect to a machine over unsecure network</a:t>
            </a:r>
          </a:p>
          <a:p>
            <a:r>
              <a:rPr lang="en-US" dirty="0" smtClean="0"/>
              <a:t>Data travels in plain text over the network even login and password also.</a:t>
            </a:r>
          </a:p>
          <a:p>
            <a:r>
              <a:rPr lang="en-US" dirty="0" smtClean="0"/>
              <a:t>It allows data to travel over a tunnel to </a:t>
            </a:r>
          </a:p>
          <a:p>
            <a:pPr lvl="1"/>
            <a:r>
              <a:rPr lang="en-US" dirty="0" smtClean="0"/>
              <a:t>Securely login into machine</a:t>
            </a:r>
          </a:p>
          <a:p>
            <a:pPr lvl="1"/>
            <a:r>
              <a:rPr lang="en-US" dirty="0" smtClean="0"/>
              <a:t>Securely transmit files</a:t>
            </a:r>
          </a:p>
          <a:p>
            <a:pPr lvl="1"/>
            <a:r>
              <a:rPr lang="en-US" dirty="0" smtClean="0"/>
              <a:t>Safely issue remote commands</a:t>
            </a:r>
          </a:p>
          <a:p>
            <a:pPr lvl="1"/>
            <a:endParaRPr lang="en-US" dirty="0" smtClean="0"/>
          </a:p>
          <a:p>
            <a:endParaRPr lang="en-US" dirty="0" smtClean="0"/>
          </a:p>
          <a:p>
            <a:endParaRPr lang="en-US" dirty="0" smtClean="0"/>
          </a:p>
          <a:p>
            <a:endParaRPr lang="en-IN" dirty="0"/>
          </a:p>
        </p:txBody>
      </p:sp>
    </p:spTree>
    <p:extLst>
      <p:ext uri="{BB962C8B-B14F-4D97-AF65-F5344CB8AC3E}">
        <p14:creationId xmlns:p14="http://schemas.microsoft.com/office/powerpoint/2010/main" val="467426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does it work?</a:t>
            </a:r>
            <a:endParaRPr lang="en-IN" dirty="0"/>
          </a:p>
        </p:txBody>
      </p:sp>
      <p:sp>
        <p:nvSpPr>
          <p:cNvPr id="3" name="Content Placeholder 2"/>
          <p:cNvSpPr>
            <a:spLocks noGrp="1"/>
          </p:cNvSpPr>
          <p:nvPr>
            <p:ph idx="1"/>
          </p:nvPr>
        </p:nvSpPr>
        <p:spPr>
          <a:xfrm>
            <a:off x="261763" y="1268761"/>
            <a:ext cx="10395041" cy="4751040"/>
          </a:xfrm>
        </p:spPr>
        <p:txBody>
          <a:bodyPr/>
          <a:lstStyle/>
          <a:p>
            <a:r>
              <a:rPr lang="en-US" dirty="0" smtClean="0"/>
              <a:t>SSH client holds a private it and Server holds a public key</a:t>
            </a:r>
          </a:p>
          <a:p>
            <a:r>
              <a:rPr lang="en-US" dirty="0" smtClean="0"/>
              <a:t>SSH client sends a private key id to server.</a:t>
            </a:r>
          </a:p>
          <a:p>
            <a:r>
              <a:rPr lang="en-US" dirty="0" smtClean="0"/>
              <a:t>Server send a challenge to decrypt a public key.</a:t>
            </a:r>
          </a:p>
          <a:p>
            <a:r>
              <a:rPr lang="en-US" dirty="0" smtClean="0"/>
              <a:t>It decrypted by private key and finally a secure connection </a:t>
            </a:r>
          </a:p>
          <a:p>
            <a:pPr marL="0" indent="0">
              <a:buNone/>
            </a:pPr>
            <a:r>
              <a:rPr lang="en-US" dirty="0" smtClean="0"/>
              <a:t>    is established.</a:t>
            </a:r>
            <a:endParaRPr lang="en-IN" dirty="0"/>
          </a:p>
        </p:txBody>
      </p:sp>
      <p:pic>
        <p:nvPicPr>
          <p:cNvPr id="8" name="Picture 7"/>
          <p:cNvPicPr>
            <a:picLocks noChangeAspect="1"/>
          </p:cNvPicPr>
          <p:nvPr/>
        </p:nvPicPr>
        <p:blipFill>
          <a:blip r:embed="rId2"/>
          <a:stretch>
            <a:fillRect/>
          </a:stretch>
        </p:blipFill>
        <p:spPr>
          <a:xfrm>
            <a:off x="8448093" y="188640"/>
            <a:ext cx="3740616" cy="1474922"/>
          </a:xfrm>
          <a:prstGeom prst="rect">
            <a:avLst/>
          </a:prstGeom>
        </p:spPr>
      </p:pic>
      <p:pic>
        <p:nvPicPr>
          <p:cNvPr id="9" name="Picture 8"/>
          <p:cNvPicPr>
            <a:picLocks noChangeAspect="1"/>
          </p:cNvPicPr>
          <p:nvPr/>
        </p:nvPicPr>
        <p:blipFill>
          <a:blip r:embed="rId3"/>
          <a:stretch>
            <a:fillRect/>
          </a:stretch>
        </p:blipFill>
        <p:spPr>
          <a:xfrm>
            <a:off x="8448093" y="1844498"/>
            <a:ext cx="3740616" cy="1361219"/>
          </a:xfrm>
          <a:prstGeom prst="rect">
            <a:avLst/>
          </a:prstGeom>
        </p:spPr>
      </p:pic>
      <p:pic>
        <p:nvPicPr>
          <p:cNvPr id="11" name="Picture 10"/>
          <p:cNvPicPr>
            <a:picLocks noChangeAspect="1"/>
          </p:cNvPicPr>
          <p:nvPr/>
        </p:nvPicPr>
        <p:blipFill>
          <a:blip r:embed="rId4"/>
          <a:stretch>
            <a:fillRect/>
          </a:stretch>
        </p:blipFill>
        <p:spPr>
          <a:xfrm>
            <a:off x="8371173" y="3501008"/>
            <a:ext cx="3817536" cy="1376740"/>
          </a:xfrm>
          <a:prstGeom prst="rect">
            <a:avLst/>
          </a:prstGeom>
        </p:spPr>
      </p:pic>
      <p:pic>
        <p:nvPicPr>
          <p:cNvPr id="12" name="Picture 11"/>
          <p:cNvPicPr>
            <a:picLocks noChangeAspect="1"/>
          </p:cNvPicPr>
          <p:nvPr/>
        </p:nvPicPr>
        <p:blipFill>
          <a:blip r:embed="rId5"/>
          <a:stretch>
            <a:fillRect/>
          </a:stretch>
        </p:blipFill>
        <p:spPr>
          <a:xfrm>
            <a:off x="8182644" y="5233476"/>
            <a:ext cx="3902384" cy="1357351"/>
          </a:xfrm>
          <a:prstGeom prst="rect">
            <a:avLst/>
          </a:prstGeom>
        </p:spPr>
      </p:pic>
    </p:spTree>
    <p:extLst>
      <p:ext uri="{BB962C8B-B14F-4D97-AF65-F5344CB8AC3E}">
        <p14:creationId xmlns:p14="http://schemas.microsoft.com/office/powerpoint/2010/main" val="3838862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Unix Architecture</a:t>
            </a:r>
            <a:endParaRPr lang="en-IN" dirty="0"/>
          </a:p>
        </p:txBody>
      </p:sp>
      <p:sp>
        <p:nvSpPr>
          <p:cNvPr id="3" name="Content Placeholder 2"/>
          <p:cNvSpPr>
            <a:spLocks noGrp="1"/>
          </p:cNvSpPr>
          <p:nvPr>
            <p:ph idx="1"/>
          </p:nvPr>
        </p:nvSpPr>
        <p:spPr>
          <a:xfrm>
            <a:off x="189756" y="1268761"/>
            <a:ext cx="9134391" cy="4751040"/>
          </a:xfrm>
        </p:spPr>
        <p:txBody>
          <a:bodyPr>
            <a:normAutofit/>
          </a:bodyPr>
          <a:lstStyle/>
          <a:p>
            <a:r>
              <a:rPr lang="en-IN" dirty="0" err="1" smtClean="0"/>
              <a:t>Kernal</a:t>
            </a:r>
            <a:r>
              <a:rPr lang="en-IN" dirty="0" smtClean="0"/>
              <a:t> </a:t>
            </a:r>
          </a:p>
          <a:p>
            <a:pPr lvl="1" fontAlgn="base"/>
            <a:r>
              <a:rPr lang="en-IN" sz="1600" dirty="0"/>
              <a:t>Computer hardware such as memory, disc, printers, etc.. are controlled by the kernel.</a:t>
            </a:r>
          </a:p>
          <a:p>
            <a:pPr lvl="1" fontAlgn="base"/>
            <a:r>
              <a:rPr lang="en-IN" sz="1600" dirty="0"/>
              <a:t>The kernel schedules the processes, control and executes various user-defined tasks.</a:t>
            </a:r>
          </a:p>
          <a:p>
            <a:pPr lvl="1" fontAlgn="base"/>
            <a:r>
              <a:rPr lang="en-IN" sz="1600" dirty="0"/>
              <a:t>Manages the data storage and control the computer accesses by several users.</a:t>
            </a:r>
          </a:p>
          <a:p>
            <a:pPr lvl="1" fontAlgn="base"/>
            <a:r>
              <a:rPr lang="en-IN" sz="1600" dirty="0"/>
              <a:t>The kernel is composed of several sub-components such as configurations including boot code, device drivers to control hardware, header files</a:t>
            </a:r>
            <a:r>
              <a:rPr lang="en-IN" sz="1600" dirty="0" smtClean="0"/>
              <a:t>.</a:t>
            </a:r>
          </a:p>
          <a:p>
            <a:pPr fontAlgn="base"/>
            <a:r>
              <a:rPr lang="en-IN" dirty="0" smtClean="0"/>
              <a:t>Shell</a:t>
            </a:r>
          </a:p>
          <a:p>
            <a:pPr lvl="1" fontAlgn="base"/>
            <a:r>
              <a:rPr lang="en-IN" sz="1600" dirty="0"/>
              <a:t>It is the interface between the user and the kernel. </a:t>
            </a:r>
          </a:p>
          <a:p>
            <a:pPr lvl="1" fontAlgn="base"/>
            <a:r>
              <a:rPr lang="en-IN" sz="1600" dirty="0"/>
              <a:t>Users can interact with the shell using shell commands.</a:t>
            </a:r>
          </a:p>
          <a:p>
            <a:pPr lvl="1" fontAlgn="base"/>
            <a:r>
              <a:rPr lang="en-IN" sz="1600" dirty="0"/>
              <a:t> Shell has two main responsibilities which include interpreting the commands given by the users and execute them using the kernel, providing programming ability to the users to write shell commands for a shell script to perform specific tasks</a:t>
            </a:r>
            <a:r>
              <a:rPr lang="en-IN" sz="1600" dirty="0" smtClean="0"/>
              <a:t>.</a:t>
            </a:r>
          </a:p>
          <a:p>
            <a:pPr lvl="1" fontAlgn="base"/>
            <a:r>
              <a:rPr lang="en-IN" sz="1600" dirty="0" err="1" smtClean="0"/>
              <a:t>Eg</a:t>
            </a:r>
            <a:r>
              <a:rPr lang="en-IN" sz="1600" dirty="0" smtClean="0"/>
              <a:t>: Bourne shell , Bash, C</a:t>
            </a:r>
            <a:endParaRPr lang="en-IN" sz="1600" dirty="0"/>
          </a:p>
          <a:p>
            <a:endParaRPr lang="en-IN" dirty="0"/>
          </a:p>
        </p:txBody>
      </p:sp>
      <p:pic>
        <p:nvPicPr>
          <p:cNvPr id="6" name="Picture 5"/>
          <p:cNvPicPr>
            <a:picLocks noChangeAspect="1"/>
          </p:cNvPicPr>
          <p:nvPr/>
        </p:nvPicPr>
        <p:blipFill>
          <a:blip r:embed="rId2"/>
          <a:stretch>
            <a:fillRect/>
          </a:stretch>
        </p:blipFill>
        <p:spPr>
          <a:xfrm>
            <a:off x="9296379" y="18827"/>
            <a:ext cx="2918713" cy="2690093"/>
          </a:xfrm>
          <a:prstGeom prst="rect">
            <a:avLst/>
          </a:prstGeom>
        </p:spPr>
      </p:pic>
    </p:spTree>
    <p:extLst>
      <p:ext uri="{BB962C8B-B14F-4D97-AF65-F5344CB8AC3E}">
        <p14:creationId xmlns:p14="http://schemas.microsoft.com/office/powerpoint/2010/main" val="2313918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SSH connection using </a:t>
            </a:r>
            <a:r>
              <a:rPr lang="en-IN" dirty="0" err="1" smtClean="0"/>
              <a:t>GitBash</a:t>
            </a:r>
            <a:endParaRPr lang="en-IN" dirty="0"/>
          </a:p>
        </p:txBody>
      </p:sp>
      <p:pic>
        <p:nvPicPr>
          <p:cNvPr id="4" name="Picture 3"/>
          <p:cNvPicPr>
            <a:picLocks noChangeAspect="1"/>
          </p:cNvPicPr>
          <p:nvPr/>
        </p:nvPicPr>
        <p:blipFill>
          <a:blip r:embed="rId2"/>
          <a:stretch>
            <a:fillRect/>
          </a:stretch>
        </p:blipFill>
        <p:spPr>
          <a:xfrm>
            <a:off x="1701924" y="1798844"/>
            <a:ext cx="7208915" cy="4438468"/>
          </a:xfrm>
          <a:prstGeom prst="rect">
            <a:avLst/>
          </a:prstGeom>
        </p:spPr>
      </p:pic>
    </p:spTree>
    <p:extLst>
      <p:ext uri="{BB962C8B-B14F-4D97-AF65-F5344CB8AC3E}">
        <p14:creationId xmlns:p14="http://schemas.microsoft.com/office/powerpoint/2010/main" val="7701726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smtClean="0"/>
              <a:t>Setup a </a:t>
            </a:r>
            <a:r>
              <a:rPr lang="en-IN" dirty="0" err="1" smtClean="0"/>
              <a:t>WebServer</a:t>
            </a:r>
            <a:r>
              <a:rPr lang="en-IN" dirty="0" smtClean="0"/>
              <a:t> to display web page on EC2</a:t>
            </a:r>
            <a:endParaRPr lang="en-IN" dirty="0"/>
          </a:p>
        </p:txBody>
      </p:sp>
      <p:sp>
        <p:nvSpPr>
          <p:cNvPr id="3" name="Content Placeholder 2"/>
          <p:cNvSpPr>
            <a:spLocks noGrp="1"/>
          </p:cNvSpPr>
          <p:nvPr>
            <p:ph idx="1"/>
          </p:nvPr>
        </p:nvSpPr>
        <p:spPr>
          <a:xfrm>
            <a:off x="981844" y="1268761"/>
            <a:ext cx="10657183" cy="4751040"/>
          </a:xfrm>
        </p:spPr>
        <p:txBody>
          <a:bodyPr/>
          <a:lstStyle/>
          <a:p>
            <a:r>
              <a:rPr lang="en-IN" dirty="0" smtClean="0"/>
              <a:t>Step </a:t>
            </a:r>
            <a:r>
              <a:rPr lang="en-IN" dirty="0"/>
              <a:t>1: Become the root user. command: </a:t>
            </a:r>
            <a:r>
              <a:rPr lang="en-IN" dirty="0" err="1"/>
              <a:t>sudo</a:t>
            </a:r>
            <a:r>
              <a:rPr lang="en-IN" dirty="0"/>
              <a:t> </a:t>
            </a:r>
            <a:r>
              <a:rPr lang="en-IN" dirty="0" err="1"/>
              <a:t>su</a:t>
            </a:r>
            <a:endParaRPr lang="en-IN" dirty="0"/>
          </a:p>
          <a:p>
            <a:r>
              <a:rPr lang="en-IN" dirty="0" smtClean="0"/>
              <a:t>Step </a:t>
            </a:r>
            <a:r>
              <a:rPr lang="en-IN" dirty="0"/>
              <a:t>2: Update </a:t>
            </a:r>
            <a:r>
              <a:rPr lang="en-IN" dirty="0" err="1"/>
              <a:t>Kernal</a:t>
            </a:r>
            <a:r>
              <a:rPr lang="en-IN" dirty="0"/>
              <a:t> command: yum update -y</a:t>
            </a:r>
          </a:p>
          <a:p>
            <a:r>
              <a:rPr lang="en-IN" dirty="0" smtClean="0"/>
              <a:t>Step </a:t>
            </a:r>
            <a:r>
              <a:rPr lang="en-IN" dirty="0"/>
              <a:t>3: Install Apache command: yum install </a:t>
            </a:r>
            <a:r>
              <a:rPr lang="en-IN" dirty="0" err="1"/>
              <a:t>httpd</a:t>
            </a:r>
            <a:r>
              <a:rPr lang="en-IN" dirty="0"/>
              <a:t> -y</a:t>
            </a:r>
          </a:p>
          <a:p>
            <a:r>
              <a:rPr lang="en-IN" dirty="0" smtClean="0"/>
              <a:t>Step </a:t>
            </a:r>
            <a:r>
              <a:rPr lang="en-IN" dirty="0"/>
              <a:t>4: Start Apache command: service </a:t>
            </a:r>
            <a:r>
              <a:rPr lang="en-IN" dirty="0" err="1"/>
              <a:t>httpd</a:t>
            </a:r>
            <a:r>
              <a:rPr lang="en-IN" dirty="0"/>
              <a:t> start</a:t>
            </a:r>
          </a:p>
          <a:p>
            <a:r>
              <a:rPr lang="en-IN" dirty="0" smtClean="0"/>
              <a:t>Step </a:t>
            </a:r>
            <a:r>
              <a:rPr lang="en-IN" dirty="0"/>
              <a:t>5: Check Status of Service command: service </a:t>
            </a:r>
            <a:r>
              <a:rPr lang="en-IN" dirty="0" err="1"/>
              <a:t>httpd</a:t>
            </a:r>
            <a:r>
              <a:rPr lang="en-IN" dirty="0"/>
              <a:t> status</a:t>
            </a:r>
          </a:p>
          <a:p>
            <a:r>
              <a:rPr lang="en-IN" dirty="0" smtClean="0"/>
              <a:t>Step </a:t>
            </a:r>
            <a:r>
              <a:rPr lang="en-IN" dirty="0"/>
              <a:t>6: in /</a:t>
            </a:r>
            <a:r>
              <a:rPr lang="en-IN" dirty="0" err="1"/>
              <a:t>var</a:t>
            </a:r>
            <a:r>
              <a:rPr lang="en-IN" dirty="0"/>
              <a:t>/www/html folder :    echo "&lt;html&gt;&lt;h1&gt;Hello AWS&lt;/h1&gt;&lt;/HTML&gt;" &gt; index.html</a:t>
            </a:r>
          </a:p>
          <a:p>
            <a:r>
              <a:rPr lang="en-IN" dirty="0" smtClean="0"/>
              <a:t>Step </a:t>
            </a:r>
            <a:r>
              <a:rPr lang="en-IN" dirty="0"/>
              <a:t>7: Test in browser with IP address using public </a:t>
            </a:r>
            <a:r>
              <a:rPr lang="en-IN" dirty="0" err="1"/>
              <a:t>ip</a:t>
            </a:r>
            <a:r>
              <a:rPr lang="en-IN" dirty="0"/>
              <a:t> address:   http://&lt;public </a:t>
            </a:r>
            <a:r>
              <a:rPr lang="en-IN" dirty="0" err="1"/>
              <a:t>ip</a:t>
            </a:r>
            <a:r>
              <a:rPr lang="en-IN" dirty="0"/>
              <a:t> </a:t>
            </a:r>
            <a:r>
              <a:rPr lang="en-IN" dirty="0" smtClean="0"/>
              <a:t>address on ec2&gt;</a:t>
            </a:r>
            <a:endParaRPr lang="en-IN" dirty="0"/>
          </a:p>
        </p:txBody>
      </p:sp>
    </p:spTree>
    <p:extLst>
      <p:ext uri="{BB962C8B-B14F-4D97-AF65-F5344CB8AC3E}">
        <p14:creationId xmlns:p14="http://schemas.microsoft.com/office/powerpoint/2010/main" val="1719400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Launch  Without </a:t>
            </a:r>
            <a:r>
              <a:rPr lang="en-US" dirty="0" err="1" smtClean="0"/>
              <a:t>ssh</a:t>
            </a:r>
            <a:endParaRPr lang="en-IN" dirty="0"/>
          </a:p>
        </p:txBody>
      </p:sp>
      <p:sp>
        <p:nvSpPr>
          <p:cNvPr id="3" name="Content Placeholder 2"/>
          <p:cNvSpPr>
            <a:spLocks noGrp="1"/>
          </p:cNvSpPr>
          <p:nvPr>
            <p:ph idx="1"/>
          </p:nvPr>
        </p:nvSpPr>
        <p:spPr/>
        <p:txBody>
          <a:bodyPr/>
          <a:lstStyle/>
          <a:p>
            <a:r>
              <a:rPr lang="en-US" dirty="0" smtClean="0"/>
              <a:t>Description - </a:t>
            </a:r>
            <a:r>
              <a:rPr lang="en-US" dirty="0"/>
              <a:t>Public IP </a:t>
            </a:r>
            <a:r>
              <a:rPr lang="en-US" b="1" dirty="0"/>
              <a:t>is 54.162.133.164</a:t>
            </a:r>
            <a:endParaRPr lang="en-IN" dirty="0"/>
          </a:p>
          <a:p>
            <a:endParaRPr lang="en-IN" dirty="0"/>
          </a:p>
        </p:txBody>
      </p:sp>
      <p:pic>
        <p:nvPicPr>
          <p:cNvPr id="4" name="Picture 3"/>
          <p:cNvPicPr/>
          <p:nvPr/>
        </p:nvPicPr>
        <p:blipFill>
          <a:blip r:embed="rId2"/>
          <a:srcRect/>
          <a:stretch>
            <a:fillRect/>
          </a:stretch>
        </p:blipFill>
        <p:spPr bwMode="auto">
          <a:xfrm>
            <a:off x="405780" y="2348880"/>
            <a:ext cx="5090160" cy="2796540"/>
          </a:xfrm>
          <a:prstGeom prst="rect">
            <a:avLst/>
          </a:prstGeom>
          <a:noFill/>
          <a:ln w="9525">
            <a:noFill/>
            <a:miter lim="800000"/>
            <a:headEnd/>
            <a:tailEnd/>
          </a:ln>
        </p:spPr>
      </p:pic>
      <p:pic>
        <p:nvPicPr>
          <p:cNvPr id="5" name="Picture 4"/>
          <p:cNvPicPr/>
          <p:nvPr/>
        </p:nvPicPr>
        <p:blipFill>
          <a:blip r:embed="rId3"/>
          <a:srcRect/>
          <a:stretch>
            <a:fillRect/>
          </a:stretch>
        </p:blipFill>
        <p:spPr bwMode="auto">
          <a:xfrm>
            <a:off x="5590356" y="2419349"/>
            <a:ext cx="5943600" cy="1543050"/>
          </a:xfrm>
          <a:prstGeom prst="rect">
            <a:avLst/>
          </a:prstGeom>
          <a:noFill/>
          <a:ln w="9525">
            <a:noFill/>
            <a:miter lim="800000"/>
            <a:headEnd/>
            <a:tailEnd/>
          </a:ln>
        </p:spPr>
      </p:pic>
      <p:pic>
        <p:nvPicPr>
          <p:cNvPr id="6" name="Picture 5"/>
          <p:cNvPicPr/>
          <p:nvPr/>
        </p:nvPicPr>
        <p:blipFill>
          <a:blip r:embed="rId4"/>
          <a:srcRect/>
          <a:stretch>
            <a:fillRect/>
          </a:stretch>
        </p:blipFill>
        <p:spPr bwMode="auto">
          <a:xfrm>
            <a:off x="5612000" y="4591427"/>
            <a:ext cx="5943600" cy="965200"/>
          </a:xfrm>
          <a:prstGeom prst="rect">
            <a:avLst/>
          </a:prstGeom>
          <a:noFill/>
          <a:ln w="9525">
            <a:noFill/>
            <a:miter lim="800000"/>
            <a:headEnd/>
            <a:tailEnd/>
          </a:ln>
        </p:spPr>
      </p:pic>
      <p:pic>
        <p:nvPicPr>
          <p:cNvPr id="7" name="Picture 6"/>
          <p:cNvPicPr/>
          <p:nvPr/>
        </p:nvPicPr>
        <p:blipFill>
          <a:blip r:embed="rId5"/>
          <a:srcRect/>
          <a:stretch>
            <a:fillRect/>
          </a:stretch>
        </p:blipFill>
        <p:spPr bwMode="auto">
          <a:xfrm>
            <a:off x="909836" y="5967834"/>
            <a:ext cx="5943600" cy="280670"/>
          </a:xfrm>
          <a:prstGeom prst="rect">
            <a:avLst/>
          </a:prstGeom>
          <a:noFill/>
          <a:ln w="9525">
            <a:noFill/>
            <a:miter lim="800000"/>
            <a:headEnd/>
            <a:tailEnd/>
          </a:ln>
        </p:spPr>
      </p:pic>
      <p:sp>
        <p:nvSpPr>
          <p:cNvPr id="8" name="TextBox 7"/>
          <p:cNvSpPr txBox="1"/>
          <p:nvPr/>
        </p:nvSpPr>
        <p:spPr>
          <a:xfrm>
            <a:off x="837828" y="5589301"/>
            <a:ext cx="2144626" cy="369332"/>
          </a:xfrm>
          <a:prstGeom prst="rect">
            <a:avLst/>
          </a:prstGeom>
          <a:noFill/>
        </p:spPr>
        <p:txBody>
          <a:bodyPr wrap="none" rtlCol="0">
            <a:spAutoFit/>
          </a:bodyPr>
          <a:lstStyle/>
          <a:p>
            <a:r>
              <a:rPr lang="en-US" dirty="0" smtClean="0"/>
              <a:t>Install Apache server</a:t>
            </a:r>
            <a:endParaRPr lang="en-IN" dirty="0"/>
          </a:p>
        </p:txBody>
      </p:sp>
      <p:sp>
        <p:nvSpPr>
          <p:cNvPr id="9" name="TextBox 8"/>
          <p:cNvSpPr txBox="1"/>
          <p:nvPr/>
        </p:nvSpPr>
        <p:spPr>
          <a:xfrm>
            <a:off x="5533962" y="4293096"/>
            <a:ext cx="1227195" cy="369332"/>
          </a:xfrm>
          <a:prstGeom prst="rect">
            <a:avLst/>
          </a:prstGeom>
          <a:noFill/>
        </p:spPr>
        <p:txBody>
          <a:bodyPr wrap="none" rtlCol="0">
            <a:spAutoFit/>
          </a:bodyPr>
          <a:lstStyle/>
          <a:p>
            <a:r>
              <a:rPr lang="en-US" dirty="0" smtClean="0"/>
              <a:t>Update OS</a:t>
            </a:r>
            <a:endParaRPr lang="en-IN" dirty="0"/>
          </a:p>
        </p:txBody>
      </p:sp>
    </p:spTree>
    <p:extLst>
      <p:ext uri="{BB962C8B-B14F-4D97-AF65-F5344CB8AC3E}">
        <p14:creationId xmlns:p14="http://schemas.microsoft.com/office/powerpoint/2010/main" val="14568442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5780" y="381000"/>
            <a:ext cx="9144001" cy="383704"/>
          </a:xfrm>
        </p:spPr>
        <p:txBody>
          <a:bodyPr>
            <a:normAutofit fontScale="90000"/>
          </a:bodyPr>
          <a:lstStyle/>
          <a:p>
            <a:r>
              <a:rPr lang="en-US" dirty="0" smtClean="0"/>
              <a:t>Create Index file and run on browser</a:t>
            </a:r>
            <a:endParaRPr lang="en-IN" dirty="0"/>
          </a:p>
        </p:txBody>
      </p:sp>
      <p:sp>
        <p:nvSpPr>
          <p:cNvPr id="3" name="Content Placeholder 2"/>
          <p:cNvSpPr>
            <a:spLocks noGrp="1"/>
          </p:cNvSpPr>
          <p:nvPr>
            <p:ph idx="1"/>
          </p:nvPr>
        </p:nvSpPr>
        <p:spPr>
          <a:xfrm>
            <a:off x="189756" y="908721"/>
            <a:ext cx="9134391" cy="5111080"/>
          </a:xfrm>
        </p:spPr>
        <p:txBody>
          <a:bodyPr/>
          <a:lstStyle/>
          <a:p>
            <a:r>
              <a:rPr lang="en-US" dirty="0"/>
              <a:t>Switch to </a:t>
            </a:r>
            <a:r>
              <a:rPr lang="en-US" dirty="0" smtClean="0"/>
              <a:t>/</a:t>
            </a:r>
            <a:r>
              <a:rPr lang="en-US" dirty="0" err="1" smtClean="0"/>
              <a:t>var</a:t>
            </a:r>
            <a:r>
              <a:rPr lang="en-US" dirty="0" smtClean="0"/>
              <a:t>/www/html </a:t>
            </a:r>
            <a:r>
              <a:rPr lang="en-US" dirty="0"/>
              <a:t>folder</a:t>
            </a:r>
            <a:endParaRPr lang="en-IN" dirty="0"/>
          </a:p>
        </p:txBody>
      </p:sp>
      <p:pic>
        <p:nvPicPr>
          <p:cNvPr id="4" name="Picture 3"/>
          <p:cNvPicPr/>
          <p:nvPr/>
        </p:nvPicPr>
        <p:blipFill>
          <a:blip r:embed="rId2"/>
          <a:srcRect/>
          <a:stretch>
            <a:fillRect/>
          </a:stretch>
        </p:blipFill>
        <p:spPr bwMode="auto">
          <a:xfrm>
            <a:off x="1673695" y="1412776"/>
            <a:ext cx="5943600" cy="386715"/>
          </a:xfrm>
          <a:prstGeom prst="rect">
            <a:avLst/>
          </a:prstGeom>
          <a:noFill/>
          <a:ln w="9525">
            <a:noFill/>
            <a:miter lim="800000"/>
            <a:headEnd/>
            <a:tailEnd/>
          </a:ln>
        </p:spPr>
      </p:pic>
      <p:pic>
        <p:nvPicPr>
          <p:cNvPr id="6" name="Picture 5"/>
          <p:cNvPicPr>
            <a:picLocks noChangeAspect="1"/>
          </p:cNvPicPr>
          <p:nvPr/>
        </p:nvPicPr>
        <p:blipFill>
          <a:blip r:embed="rId3"/>
          <a:stretch>
            <a:fillRect/>
          </a:stretch>
        </p:blipFill>
        <p:spPr>
          <a:xfrm>
            <a:off x="4506752" y="5073499"/>
            <a:ext cx="7347617" cy="957814"/>
          </a:xfrm>
          <a:prstGeom prst="rect">
            <a:avLst/>
          </a:prstGeom>
        </p:spPr>
      </p:pic>
      <p:pic>
        <p:nvPicPr>
          <p:cNvPr id="3075" name="Picture 23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02275" y="2085315"/>
            <a:ext cx="5387975" cy="388938"/>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3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73695" y="2710136"/>
            <a:ext cx="5943600" cy="511175"/>
          </a:xfrm>
          <a:prstGeom prst="rect">
            <a:avLst/>
          </a:prstGeom>
          <a:noFill/>
          <a:extLst>
            <a:ext uri="{909E8E84-426E-40DD-AFC4-6F175D3DCCD1}">
              <a14:hiddenFill xmlns:a14="http://schemas.microsoft.com/office/drawing/2010/main">
                <a:solidFill>
                  <a:srgbClr val="FFFFFF"/>
                </a:solidFill>
              </a14:hiddenFill>
            </a:ext>
          </a:extLst>
        </p:spPr>
      </p:pic>
      <p:pic>
        <p:nvPicPr>
          <p:cNvPr id="3073" name="Picture 23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79204" y="4040237"/>
            <a:ext cx="5943600" cy="396875"/>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4"/>
          <p:cNvSpPr>
            <a:spLocks noChangeArrowheads="1"/>
          </p:cNvSpPr>
          <p:nvPr/>
        </p:nvSpPr>
        <p:spPr bwMode="auto">
          <a:xfrm>
            <a:off x="477788" y="1798603"/>
            <a:ext cx="1107996"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smtClean="0">
                <a:ln>
                  <a:noFill/>
                </a:ln>
                <a:solidFill>
                  <a:schemeClr val="tx1"/>
                </a:solidFill>
                <a:effectLst/>
                <a:latin typeface="Segoe UI" panose="020B0502040204020203" pitchFamily="34" charset="0"/>
                <a:ea typeface="Segoe UI" panose="020B0502040204020203" pitchFamily="34" charset="0"/>
                <a:cs typeface="Times New Roman" panose="02020603050405020304" pitchFamily="18" charset="0"/>
              </a:rPr>
              <a:t>	</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9" name="Rectangle 6"/>
          <p:cNvSpPr>
            <a:spLocks noChangeArrowheads="1"/>
          </p:cNvSpPr>
          <p:nvPr/>
        </p:nvSpPr>
        <p:spPr bwMode="auto">
          <a:xfrm>
            <a:off x="1798721" y="3851317"/>
            <a:ext cx="3760966" cy="5386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smtClean="0">
                <a:ln>
                  <a:noFill/>
                </a:ln>
                <a:solidFill>
                  <a:schemeClr val="tx1"/>
                </a:solidFill>
                <a:effectLst/>
                <a:latin typeface="Segoe UI" panose="020B0502040204020203" pitchFamily="34" charset="0"/>
                <a:ea typeface="Segoe UI" panose="020B0502040204020203" pitchFamily="34" charset="0"/>
                <a:cs typeface="Times New Roman" panose="02020603050405020304" pitchFamily="18" charset="0"/>
              </a:rPr>
              <a:t>Verify the Ec2 if EC2 is accidently reboots using </a:t>
            </a:r>
            <a:r>
              <a:rPr kumimoji="0" lang="en-US" altLang="en-US" sz="1100" b="0" i="0" u="none" strike="noStrike" cap="none" normalizeH="0" baseline="0" dirty="0" err="1" smtClean="0">
                <a:ln>
                  <a:noFill/>
                </a:ln>
                <a:solidFill>
                  <a:schemeClr val="tx1"/>
                </a:solidFill>
                <a:effectLst/>
                <a:latin typeface="Segoe UI" panose="020B0502040204020203" pitchFamily="34" charset="0"/>
                <a:ea typeface="Segoe UI" panose="020B0502040204020203" pitchFamily="34" charset="0"/>
                <a:cs typeface="Times New Roman" panose="02020603050405020304" pitchFamily="18" charset="0"/>
              </a:rPr>
              <a:t>chkconfig</a:t>
            </a:r>
            <a:endParaRPr kumimoji="0" lang="en-US" altLang="en-US" sz="7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0" name="Rectangle 7"/>
          <p:cNvSpPr>
            <a:spLocks noChangeArrowheads="1"/>
          </p:cNvSpPr>
          <p:nvPr/>
        </p:nvSpPr>
        <p:spPr bwMode="auto">
          <a:xfrm>
            <a:off x="-90488" y="5138564"/>
            <a:ext cx="12188826"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11" name="Rectangle 10"/>
          <p:cNvSpPr/>
          <p:nvPr/>
        </p:nvSpPr>
        <p:spPr>
          <a:xfrm>
            <a:off x="5264698" y="3244334"/>
            <a:ext cx="1659429" cy="369332"/>
          </a:xfrm>
          <a:prstGeom prst="rect">
            <a:avLst/>
          </a:prstGeom>
        </p:spPr>
        <p:txBody>
          <a:bodyPr wrap="none">
            <a:spAutoFit/>
          </a:bodyPr>
          <a:lstStyle/>
          <a:p>
            <a:r>
              <a:rPr lang="en-IN" dirty="0">
                <a:solidFill>
                  <a:srgbClr val="444444"/>
                </a:solidFill>
                <a:latin typeface="Helvetica Neue"/>
              </a:rPr>
              <a:t>52.66.122.228</a:t>
            </a:r>
            <a:endParaRPr lang="en-IN" dirty="0"/>
          </a:p>
        </p:txBody>
      </p:sp>
      <p:pic>
        <p:nvPicPr>
          <p:cNvPr id="12" name="Picture 11"/>
          <p:cNvPicPr>
            <a:picLocks noChangeAspect="1"/>
          </p:cNvPicPr>
          <p:nvPr/>
        </p:nvPicPr>
        <p:blipFill>
          <a:blip r:embed="rId7"/>
          <a:stretch>
            <a:fillRect/>
          </a:stretch>
        </p:blipFill>
        <p:spPr>
          <a:xfrm>
            <a:off x="765820" y="4714999"/>
            <a:ext cx="3497883" cy="784928"/>
          </a:xfrm>
          <a:prstGeom prst="rect">
            <a:avLst/>
          </a:prstGeom>
        </p:spPr>
      </p:pic>
    </p:spTree>
    <p:extLst>
      <p:ext uri="{BB962C8B-B14F-4D97-AF65-F5344CB8AC3E}">
        <p14:creationId xmlns:p14="http://schemas.microsoft.com/office/powerpoint/2010/main" val="2683877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Security Groups</a:t>
            </a:r>
            <a:endParaRPr lang="en-IN" dirty="0"/>
          </a:p>
        </p:txBody>
      </p:sp>
      <p:sp>
        <p:nvSpPr>
          <p:cNvPr id="3" name="Text Placeholder 2"/>
          <p:cNvSpPr>
            <a:spLocks noGrp="1"/>
          </p:cNvSpPr>
          <p:nvPr>
            <p:ph type="body" idx="1"/>
          </p:nvPr>
        </p:nvSpPr>
        <p:spPr/>
        <p:txBody>
          <a:bodyPr>
            <a:normAutofit/>
          </a:bodyPr>
          <a:lstStyle/>
          <a:p>
            <a:endParaRPr lang="en-IN" dirty="0"/>
          </a:p>
        </p:txBody>
      </p:sp>
    </p:spTree>
    <p:extLst>
      <p:ext uri="{BB962C8B-B14F-4D97-AF65-F5344CB8AC3E}">
        <p14:creationId xmlns:p14="http://schemas.microsoft.com/office/powerpoint/2010/main" val="990238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IN" dirty="0" smtClean="0"/>
              <a:t>Security Group</a:t>
            </a:r>
            <a:endParaRPr lang="en-IN" dirty="0"/>
          </a:p>
        </p:txBody>
      </p:sp>
      <p:sp>
        <p:nvSpPr>
          <p:cNvPr id="5" name="Content Placeholder 4"/>
          <p:cNvSpPr>
            <a:spLocks noGrp="1"/>
          </p:cNvSpPr>
          <p:nvPr>
            <p:ph idx="1"/>
          </p:nvPr>
        </p:nvSpPr>
        <p:spPr/>
        <p:txBody>
          <a:bodyPr>
            <a:normAutofit fontScale="92500" lnSpcReduction="20000"/>
          </a:bodyPr>
          <a:lstStyle/>
          <a:p>
            <a:r>
              <a:rPr lang="en-US" dirty="0"/>
              <a:t>A security group acts as a virtual firewall that controls the traffic for one or more instances. </a:t>
            </a:r>
            <a:endParaRPr lang="en-US" dirty="0" smtClean="0"/>
          </a:p>
          <a:p>
            <a:r>
              <a:rPr lang="en-US" dirty="0"/>
              <a:t>When you launch an instance,</a:t>
            </a:r>
            <a:r>
              <a:rPr lang="en-IN" dirty="0"/>
              <a:t> you can specify one or more security groups; otherwise, we use the default security group. </a:t>
            </a:r>
            <a:endParaRPr lang="en-IN" dirty="0" smtClean="0"/>
          </a:p>
          <a:p>
            <a:r>
              <a:rPr lang="en-IN" dirty="0" smtClean="0"/>
              <a:t>You </a:t>
            </a:r>
            <a:r>
              <a:rPr lang="en-IN" dirty="0"/>
              <a:t>can add rules to each security group that allow traffic to or from its associated instances. </a:t>
            </a:r>
            <a:endParaRPr lang="en-IN" dirty="0" smtClean="0"/>
          </a:p>
          <a:p>
            <a:r>
              <a:rPr lang="en-IN" dirty="0" smtClean="0"/>
              <a:t>You </a:t>
            </a:r>
            <a:r>
              <a:rPr lang="en-IN" dirty="0"/>
              <a:t>can modify the rules for a security group at any time; the new rules are automatically applied to all instances that are associated with the security group. </a:t>
            </a:r>
            <a:endParaRPr lang="en-IN" dirty="0" smtClean="0"/>
          </a:p>
          <a:p>
            <a:r>
              <a:rPr lang="en-IN" dirty="0" smtClean="0"/>
              <a:t>When </a:t>
            </a:r>
            <a:r>
              <a:rPr lang="en-IN" dirty="0"/>
              <a:t>we decide whether to allow traffic to reach an instance, we evaluate all the rules from all the security groups that are associated with the instance</a:t>
            </a:r>
            <a:r>
              <a:rPr lang="en-IN" dirty="0" smtClean="0"/>
              <a:t>.</a:t>
            </a:r>
          </a:p>
          <a:p>
            <a:pPr lvl="1"/>
            <a:r>
              <a:rPr lang="en-IN" dirty="0" smtClean="0"/>
              <a:t>INBOUND Rule</a:t>
            </a:r>
          </a:p>
          <a:p>
            <a:pPr lvl="1"/>
            <a:r>
              <a:rPr lang="en-IN" dirty="0" smtClean="0"/>
              <a:t>OUTBOUND Rule</a:t>
            </a:r>
            <a:endParaRPr lang="en-IN" dirty="0"/>
          </a:p>
        </p:txBody>
      </p:sp>
    </p:spTree>
    <p:extLst>
      <p:ext uri="{BB962C8B-B14F-4D97-AF65-F5344CB8AC3E}">
        <p14:creationId xmlns:p14="http://schemas.microsoft.com/office/powerpoint/2010/main" val="17971664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Characteristics </a:t>
            </a:r>
            <a:endParaRPr lang="en-IN" dirty="0"/>
          </a:p>
        </p:txBody>
      </p:sp>
      <p:sp>
        <p:nvSpPr>
          <p:cNvPr id="3" name="Content Placeholder 2"/>
          <p:cNvSpPr>
            <a:spLocks noGrp="1"/>
          </p:cNvSpPr>
          <p:nvPr>
            <p:ph idx="1"/>
          </p:nvPr>
        </p:nvSpPr>
        <p:spPr>
          <a:xfrm>
            <a:off x="1522413" y="764704"/>
            <a:ext cx="9134391" cy="4751040"/>
          </a:xfrm>
        </p:spPr>
        <p:txBody>
          <a:bodyPr/>
          <a:lstStyle/>
          <a:p>
            <a:pPr lvl="0"/>
            <a:r>
              <a:rPr lang="en-US" dirty="0"/>
              <a:t>By default, security groups allow all outbound traffic.</a:t>
            </a:r>
            <a:endParaRPr lang="en-IN" dirty="0"/>
          </a:p>
          <a:p>
            <a:pPr lvl="0"/>
            <a:r>
              <a:rPr lang="en-US" dirty="0"/>
              <a:t>Security group rules are always permissive; you can't create rules that </a:t>
            </a:r>
            <a:r>
              <a:rPr lang="en-US" dirty="0">
                <a:solidFill>
                  <a:srgbClr val="FF0000"/>
                </a:solidFill>
              </a:rPr>
              <a:t>deny access.</a:t>
            </a:r>
            <a:endParaRPr lang="en-IN" dirty="0">
              <a:solidFill>
                <a:srgbClr val="FF0000"/>
              </a:solidFill>
            </a:endParaRPr>
          </a:p>
          <a:p>
            <a:r>
              <a:rPr lang="en-US" dirty="0"/>
              <a:t>You can add and remove rules at any time</a:t>
            </a:r>
            <a:endParaRPr lang="en-IN" dirty="0"/>
          </a:p>
        </p:txBody>
      </p:sp>
      <p:graphicFrame>
        <p:nvGraphicFramePr>
          <p:cNvPr id="4" name="Table 3"/>
          <p:cNvGraphicFramePr>
            <a:graphicFrameLocks noGrp="1"/>
          </p:cNvGraphicFramePr>
          <p:nvPr>
            <p:extLst>
              <p:ext uri="{D42A27DB-BD31-4B8C-83A1-F6EECF244321}">
                <p14:modId xmlns:p14="http://schemas.microsoft.com/office/powerpoint/2010/main" val="3349891167"/>
              </p:ext>
            </p:extLst>
          </p:nvPr>
        </p:nvGraphicFramePr>
        <p:xfrm>
          <a:off x="117748" y="2810450"/>
          <a:ext cx="5954078" cy="4038600"/>
        </p:xfrm>
        <a:graphic>
          <a:graphicData uri="http://schemas.openxmlformats.org/drawingml/2006/table">
            <a:tbl>
              <a:tblPr firstRow="1" firstCol="1" bandRow="1">
                <a:tableStyleId>{5C22544A-7EE6-4342-B048-85BDC9FD1C3A}</a:tableStyleId>
              </a:tblPr>
              <a:tblGrid>
                <a:gridCol w="759981"/>
                <a:gridCol w="759981"/>
                <a:gridCol w="1177417"/>
                <a:gridCol w="3256699"/>
              </a:tblGrid>
              <a:tr h="223186">
                <a:tc gridSpan="3">
                  <a:txBody>
                    <a:bodyPr/>
                    <a:lstStyle/>
                    <a:p>
                      <a:pPr>
                        <a:lnSpc>
                          <a:spcPts val="1800"/>
                        </a:lnSpc>
                        <a:spcBef>
                          <a:spcPts val="800"/>
                        </a:spcBef>
                        <a:spcAft>
                          <a:spcPts val="0"/>
                        </a:spcAft>
                      </a:pPr>
                      <a:r>
                        <a:rPr lang="en-IN" sz="2000" dirty="0">
                          <a:solidFill>
                            <a:srgbClr val="FF0000"/>
                          </a:solidFill>
                          <a:effectLst/>
                        </a:rPr>
                        <a:t>Inbound rules</a:t>
                      </a:r>
                      <a:endParaRPr lang="en-IN" sz="2000" dirty="0">
                        <a:solidFill>
                          <a:srgbClr val="FF0000"/>
                        </a:solidFill>
                        <a:effectLst/>
                        <a:latin typeface="Segoe UI" panose="020B0502040204020203" pitchFamily="34" charset="0"/>
                        <a:ea typeface="Segoe UI" panose="020B0502040204020203" pitchFamily="34" charset="0"/>
                        <a:cs typeface="Times New Roman" panose="02020603050405020304" pitchFamily="18" charset="0"/>
                      </a:endParaRPr>
                    </a:p>
                  </a:txBody>
                  <a:tcPr marL="9525" marR="9525" marT="9525" marB="9525"/>
                </a:tc>
                <a:tc hMerge="1">
                  <a:txBody>
                    <a:bodyPr/>
                    <a:lstStyle/>
                    <a:p>
                      <a:endParaRPr lang="en-IN"/>
                    </a:p>
                  </a:txBody>
                  <a:tcPr/>
                </a:tc>
                <a:tc hMerge="1">
                  <a:txBody>
                    <a:bodyPr/>
                    <a:lstStyle/>
                    <a:p>
                      <a:endParaRPr lang="en-IN"/>
                    </a:p>
                  </a:txBody>
                  <a:tcPr/>
                </a:tc>
                <a:tc>
                  <a:txBody>
                    <a:bodyPr/>
                    <a:lstStyle/>
                    <a:p>
                      <a:pPr>
                        <a:lnSpc>
                          <a:spcPts val="1800"/>
                        </a:lnSpc>
                        <a:spcBef>
                          <a:spcPts val="800"/>
                        </a:spcBef>
                        <a:spcAft>
                          <a:spcPts val="0"/>
                        </a:spcAft>
                      </a:pPr>
                      <a:r>
                        <a:rPr lang="en-IN" sz="1050">
                          <a:effectLst/>
                        </a:rPr>
                        <a:t> </a:t>
                      </a:r>
                      <a:endParaRPr lang="en-IN" sz="1400">
                        <a:effectLst/>
                        <a:latin typeface="Segoe UI" panose="020B0502040204020203" pitchFamily="34" charset="0"/>
                        <a:ea typeface="Segoe UI" panose="020B0502040204020203" pitchFamily="34" charset="0"/>
                        <a:cs typeface="Times New Roman" panose="02020603050405020304" pitchFamily="18" charset="0"/>
                      </a:endParaRPr>
                    </a:p>
                  </a:txBody>
                  <a:tcPr marL="9525" marR="9525" marT="9525" marB="9525"/>
                </a:tc>
              </a:tr>
              <a:tr h="223186">
                <a:tc>
                  <a:txBody>
                    <a:bodyPr/>
                    <a:lstStyle/>
                    <a:p>
                      <a:pPr>
                        <a:lnSpc>
                          <a:spcPts val="1800"/>
                        </a:lnSpc>
                        <a:spcBef>
                          <a:spcPts val="800"/>
                        </a:spcBef>
                        <a:spcAft>
                          <a:spcPts val="0"/>
                        </a:spcAft>
                      </a:pPr>
                      <a:r>
                        <a:rPr lang="en-IN" sz="1050">
                          <a:effectLst/>
                        </a:rPr>
                        <a:t>Protocol type</a:t>
                      </a:r>
                      <a:endParaRPr lang="en-IN" sz="1400">
                        <a:effectLst/>
                        <a:latin typeface="Segoe UI" panose="020B0502040204020203" pitchFamily="34" charset="0"/>
                        <a:ea typeface="Segoe UI" panose="020B0502040204020203" pitchFamily="34" charset="0"/>
                        <a:cs typeface="Times New Roman" panose="02020603050405020304" pitchFamily="18" charset="0"/>
                      </a:endParaRPr>
                    </a:p>
                  </a:txBody>
                  <a:tcPr marL="9525" marR="9525" marT="9525" marB="9525"/>
                </a:tc>
                <a:tc>
                  <a:txBody>
                    <a:bodyPr/>
                    <a:lstStyle/>
                    <a:p>
                      <a:pPr>
                        <a:lnSpc>
                          <a:spcPts val="1800"/>
                        </a:lnSpc>
                        <a:spcBef>
                          <a:spcPts val="800"/>
                        </a:spcBef>
                        <a:spcAft>
                          <a:spcPts val="0"/>
                        </a:spcAft>
                      </a:pPr>
                      <a:r>
                        <a:rPr lang="en-IN" sz="1050" dirty="0">
                          <a:effectLst/>
                        </a:rPr>
                        <a:t>Port number</a:t>
                      </a:r>
                      <a:endParaRPr lang="en-IN" sz="1400" dirty="0">
                        <a:effectLst/>
                        <a:latin typeface="Segoe UI" panose="020B0502040204020203" pitchFamily="34" charset="0"/>
                        <a:ea typeface="Segoe UI" panose="020B0502040204020203" pitchFamily="34" charset="0"/>
                        <a:cs typeface="Times New Roman" panose="02020603050405020304" pitchFamily="18" charset="0"/>
                      </a:endParaRPr>
                    </a:p>
                  </a:txBody>
                  <a:tcPr marL="9525" marR="9525" marT="9525" marB="9525"/>
                </a:tc>
                <a:tc>
                  <a:txBody>
                    <a:bodyPr/>
                    <a:lstStyle/>
                    <a:p>
                      <a:pPr>
                        <a:lnSpc>
                          <a:spcPts val="1800"/>
                        </a:lnSpc>
                        <a:spcBef>
                          <a:spcPts val="800"/>
                        </a:spcBef>
                        <a:spcAft>
                          <a:spcPts val="0"/>
                        </a:spcAft>
                        <a:tabLst>
                          <a:tab pos="1036320" algn="l"/>
                        </a:tabLst>
                      </a:pPr>
                      <a:r>
                        <a:rPr lang="en-IN" sz="1050">
                          <a:effectLst/>
                        </a:rPr>
                        <a:t>Source IP	</a:t>
                      </a:r>
                      <a:endParaRPr lang="en-IN" sz="1400">
                        <a:effectLst/>
                        <a:latin typeface="Segoe UI" panose="020B0502040204020203" pitchFamily="34" charset="0"/>
                        <a:ea typeface="Segoe UI" panose="020B0502040204020203" pitchFamily="34" charset="0"/>
                        <a:cs typeface="Times New Roman" panose="02020603050405020304" pitchFamily="18" charset="0"/>
                      </a:endParaRPr>
                    </a:p>
                  </a:txBody>
                  <a:tcPr marL="9525" marR="9525" marT="9525" marB="9525"/>
                </a:tc>
                <a:tc>
                  <a:txBody>
                    <a:bodyPr/>
                    <a:lstStyle/>
                    <a:p>
                      <a:pPr>
                        <a:lnSpc>
                          <a:spcPts val="1800"/>
                        </a:lnSpc>
                        <a:spcBef>
                          <a:spcPts val="800"/>
                        </a:spcBef>
                        <a:spcAft>
                          <a:spcPts val="0"/>
                        </a:spcAft>
                      </a:pPr>
                      <a:r>
                        <a:rPr lang="en-IN" sz="1050">
                          <a:effectLst/>
                        </a:rPr>
                        <a:t> </a:t>
                      </a:r>
                      <a:endParaRPr lang="en-IN" sz="1400">
                        <a:effectLst/>
                        <a:latin typeface="Segoe UI" panose="020B0502040204020203" pitchFamily="34" charset="0"/>
                        <a:ea typeface="Segoe UI" panose="020B0502040204020203" pitchFamily="34" charset="0"/>
                        <a:cs typeface="Times New Roman" panose="02020603050405020304" pitchFamily="18" charset="0"/>
                      </a:endParaRPr>
                    </a:p>
                  </a:txBody>
                  <a:tcPr marL="9525" marR="9525" marT="9525" marB="9525"/>
                </a:tc>
              </a:tr>
              <a:tr h="684155">
                <a:tc>
                  <a:txBody>
                    <a:bodyPr/>
                    <a:lstStyle/>
                    <a:p>
                      <a:pPr>
                        <a:lnSpc>
                          <a:spcPts val="1800"/>
                        </a:lnSpc>
                        <a:spcBef>
                          <a:spcPts val="800"/>
                        </a:spcBef>
                        <a:spcAft>
                          <a:spcPts val="0"/>
                        </a:spcAft>
                      </a:pPr>
                      <a:r>
                        <a:rPr lang="en-IN" sz="1050">
                          <a:effectLst/>
                        </a:rPr>
                        <a:t>TCP</a:t>
                      </a:r>
                      <a:endParaRPr lang="en-IN" sz="1400">
                        <a:effectLst/>
                        <a:latin typeface="Segoe UI" panose="020B0502040204020203" pitchFamily="34" charset="0"/>
                        <a:ea typeface="Segoe UI" panose="020B0502040204020203" pitchFamily="34" charset="0"/>
                        <a:cs typeface="Times New Roman" panose="02020603050405020304" pitchFamily="18" charset="0"/>
                      </a:endParaRPr>
                    </a:p>
                  </a:txBody>
                  <a:tcPr marL="9525" marR="9525" marT="9525" marB="9525"/>
                </a:tc>
                <a:tc>
                  <a:txBody>
                    <a:bodyPr/>
                    <a:lstStyle/>
                    <a:p>
                      <a:pPr>
                        <a:lnSpc>
                          <a:spcPts val="1800"/>
                        </a:lnSpc>
                        <a:spcBef>
                          <a:spcPts val="800"/>
                        </a:spcBef>
                        <a:spcAft>
                          <a:spcPts val="0"/>
                        </a:spcAft>
                      </a:pPr>
                      <a:r>
                        <a:rPr lang="en-IN" sz="1050">
                          <a:effectLst/>
                        </a:rPr>
                        <a:t>22 (SSH)</a:t>
                      </a:r>
                      <a:endParaRPr lang="en-IN" sz="1400">
                        <a:effectLst/>
                        <a:latin typeface="Segoe UI" panose="020B0502040204020203" pitchFamily="34" charset="0"/>
                        <a:ea typeface="Segoe UI" panose="020B0502040204020203" pitchFamily="34" charset="0"/>
                        <a:cs typeface="Times New Roman" panose="02020603050405020304" pitchFamily="18" charset="0"/>
                      </a:endParaRPr>
                    </a:p>
                  </a:txBody>
                  <a:tcPr marL="9525" marR="9525" marT="9525" marB="9525"/>
                </a:tc>
                <a:tc>
                  <a:txBody>
                    <a:bodyPr/>
                    <a:lstStyle/>
                    <a:p>
                      <a:pPr>
                        <a:lnSpc>
                          <a:spcPts val="1800"/>
                        </a:lnSpc>
                        <a:spcBef>
                          <a:spcPts val="800"/>
                        </a:spcBef>
                        <a:spcAft>
                          <a:spcPts val="0"/>
                        </a:spcAft>
                      </a:pPr>
                      <a:r>
                        <a:rPr lang="en-IN" sz="1050">
                          <a:effectLst/>
                        </a:rPr>
                        <a:t>203.0.113.1/32</a:t>
                      </a:r>
                      <a:endParaRPr lang="en-IN" sz="1400">
                        <a:effectLst/>
                        <a:latin typeface="Segoe UI" panose="020B0502040204020203" pitchFamily="34" charset="0"/>
                        <a:ea typeface="Segoe UI" panose="020B0502040204020203" pitchFamily="34" charset="0"/>
                        <a:cs typeface="Times New Roman" panose="02020603050405020304" pitchFamily="18" charset="0"/>
                      </a:endParaRPr>
                    </a:p>
                  </a:txBody>
                  <a:tcPr marL="9525" marR="9525" marT="9525" marB="9525"/>
                </a:tc>
                <a:tc>
                  <a:txBody>
                    <a:bodyPr/>
                    <a:lstStyle/>
                    <a:p>
                      <a:pPr>
                        <a:lnSpc>
                          <a:spcPts val="1800"/>
                        </a:lnSpc>
                        <a:spcBef>
                          <a:spcPts val="800"/>
                        </a:spcBef>
                        <a:spcAft>
                          <a:spcPts val="0"/>
                        </a:spcAft>
                      </a:pPr>
                      <a:r>
                        <a:rPr lang="en-US" sz="1050" dirty="0">
                          <a:effectLst/>
                        </a:rPr>
                        <a:t>TCP Traffic on port 22 (SSH) to and from the instance is tracked, because the inbound rule allows traffic from 203.0.113.1/32 only, and not all IP addresses (0.0.0.0/0). </a:t>
                      </a:r>
                      <a:endParaRPr lang="en-IN" sz="1400" dirty="0">
                        <a:effectLst/>
                        <a:latin typeface="Segoe UI" panose="020B0502040204020203" pitchFamily="34" charset="0"/>
                        <a:ea typeface="Segoe UI" panose="020B0502040204020203" pitchFamily="34" charset="0"/>
                        <a:cs typeface="Times New Roman" panose="02020603050405020304" pitchFamily="18" charset="0"/>
                      </a:endParaRPr>
                    </a:p>
                  </a:txBody>
                  <a:tcPr marL="9525" marR="9525" marT="9525" marB="9525"/>
                </a:tc>
              </a:tr>
              <a:tr h="684155">
                <a:tc>
                  <a:txBody>
                    <a:bodyPr/>
                    <a:lstStyle/>
                    <a:p>
                      <a:pPr>
                        <a:lnSpc>
                          <a:spcPts val="1800"/>
                        </a:lnSpc>
                        <a:spcBef>
                          <a:spcPts val="800"/>
                        </a:spcBef>
                        <a:spcAft>
                          <a:spcPts val="0"/>
                        </a:spcAft>
                      </a:pPr>
                      <a:r>
                        <a:rPr lang="en-IN" sz="1050">
                          <a:effectLst/>
                        </a:rPr>
                        <a:t>TCP</a:t>
                      </a:r>
                      <a:endParaRPr lang="en-IN" sz="1400">
                        <a:effectLst/>
                        <a:latin typeface="Segoe UI" panose="020B0502040204020203" pitchFamily="34" charset="0"/>
                        <a:ea typeface="Segoe UI" panose="020B0502040204020203" pitchFamily="34" charset="0"/>
                        <a:cs typeface="Times New Roman" panose="02020603050405020304" pitchFamily="18" charset="0"/>
                      </a:endParaRPr>
                    </a:p>
                  </a:txBody>
                  <a:tcPr marL="9525" marR="9525" marT="9525" marB="9525"/>
                </a:tc>
                <a:tc>
                  <a:txBody>
                    <a:bodyPr/>
                    <a:lstStyle/>
                    <a:p>
                      <a:pPr>
                        <a:lnSpc>
                          <a:spcPts val="1800"/>
                        </a:lnSpc>
                        <a:spcBef>
                          <a:spcPts val="800"/>
                        </a:spcBef>
                        <a:spcAft>
                          <a:spcPts val="0"/>
                        </a:spcAft>
                      </a:pPr>
                      <a:r>
                        <a:rPr lang="en-IN" sz="1050">
                          <a:effectLst/>
                        </a:rPr>
                        <a:t>80 (HTTP)</a:t>
                      </a:r>
                      <a:endParaRPr lang="en-IN" sz="1400">
                        <a:effectLst/>
                        <a:latin typeface="Segoe UI" panose="020B0502040204020203" pitchFamily="34" charset="0"/>
                        <a:ea typeface="Segoe UI" panose="020B0502040204020203" pitchFamily="34" charset="0"/>
                        <a:cs typeface="Times New Roman" panose="02020603050405020304" pitchFamily="18" charset="0"/>
                      </a:endParaRPr>
                    </a:p>
                  </a:txBody>
                  <a:tcPr marL="9525" marR="9525" marT="9525" marB="9525"/>
                </a:tc>
                <a:tc>
                  <a:txBody>
                    <a:bodyPr/>
                    <a:lstStyle/>
                    <a:p>
                      <a:pPr>
                        <a:lnSpc>
                          <a:spcPts val="1800"/>
                        </a:lnSpc>
                        <a:spcBef>
                          <a:spcPts val="800"/>
                        </a:spcBef>
                        <a:spcAft>
                          <a:spcPts val="0"/>
                        </a:spcAft>
                      </a:pPr>
                      <a:r>
                        <a:rPr lang="en-IN" sz="1050" dirty="0">
                          <a:effectLst/>
                        </a:rPr>
                        <a:t>0.0.0.0/0</a:t>
                      </a:r>
                      <a:endParaRPr lang="en-IN" sz="1400" dirty="0">
                        <a:effectLst/>
                        <a:latin typeface="Segoe UI" panose="020B0502040204020203" pitchFamily="34" charset="0"/>
                        <a:ea typeface="Segoe UI" panose="020B0502040204020203" pitchFamily="34" charset="0"/>
                        <a:cs typeface="Times New Roman" panose="02020603050405020304" pitchFamily="18" charset="0"/>
                      </a:endParaRPr>
                    </a:p>
                  </a:txBody>
                  <a:tcPr marL="9525" marR="9525" marT="9525" marB="9525"/>
                </a:tc>
                <a:tc>
                  <a:txBody>
                    <a:bodyPr/>
                    <a:lstStyle/>
                    <a:p>
                      <a:pPr>
                        <a:lnSpc>
                          <a:spcPts val="1800"/>
                        </a:lnSpc>
                        <a:spcBef>
                          <a:spcPts val="800"/>
                        </a:spcBef>
                        <a:spcAft>
                          <a:spcPts val="0"/>
                        </a:spcAft>
                      </a:pPr>
                      <a:r>
                        <a:rPr lang="en-US" sz="1050" dirty="0">
                          <a:effectLst/>
                        </a:rPr>
                        <a:t>TCP traffic on port 80 (HTTP) to and from the instance is not tracked, because both the inbound and outbound rules allow all traffic (0.0.0.0/0).</a:t>
                      </a:r>
                      <a:endParaRPr lang="en-IN" sz="1400" dirty="0">
                        <a:effectLst/>
                        <a:latin typeface="Segoe UI" panose="020B0502040204020203" pitchFamily="34" charset="0"/>
                        <a:ea typeface="Segoe UI" panose="020B0502040204020203" pitchFamily="34" charset="0"/>
                        <a:cs typeface="Times New Roman" panose="02020603050405020304" pitchFamily="18" charset="0"/>
                      </a:endParaRPr>
                    </a:p>
                  </a:txBody>
                  <a:tcPr marL="9525" marR="9525" marT="9525" marB="9525"/>
                </a:tc>
              </a:tr>
              <a:tr h="223186">
                <a:tc>
                  <a:txBody>
                    <a:bodyPr/>
                    <a:lstStyle/>
                    <a:p>
                      <a:pPr>
                        <a:lnSpc>
                          <a:spcPts val="1800"/>
                        </a:lnSpc>
                        <a:spcBef>
                          <a:spcPts val="800"/>
                        </a:spcBef>
                        <a:spcAft>
                          <a:spcPts val="0"/>
                        </a:spcAft>
                      </a:pPr>
                      <a:r>
                        <a:rPr lang="en-IN" sz="1050">
                          <a:effectLst/>
                        </a:rPr>
                        <a:t>ICMP</a:t>
                      </a:r>
                      <a:endParaRPr lang="en-IN" sz="1400">
                        <a:effectLst/>
                        <a:latin typeface="Segoe UI" panose="020B0502040204020203" pitchFamily="34" charset="0"/>
                        <a:ea typeface="Segoe UI" panose="020B0502040204020203" pitchFamily="34" charset="0"/>
                        <a:cs typeface="Times New Roman" panose="02020603050405020304" pitchFamily="18" charset="0"/>
                      </a:endParaRPr>
                    </a:p>
                  </a:txBody>
                  <a:tcPr marL="9525" marR="9525" marT="9525" marB="9525"/>
                </a:tc>
                <a:tc>
                  <a:txBody>
                    <a:bodyPr/>
                    <a:lstStyle/>
                    <a:p>
                      <a:pPr>
                        <a:lnSpc>
                          <a:spcPts val="1800"/>
                        </a:lnSpc>
                        <a:spcBef>
                          <a:spcPts val="800"/>
                        </a:spcBef>
                        <a:spcAft>
                          <a:spcPts val="0"/>
                        </a:spcAft>
                      </a:pPr>
                      <a:r>
                        <a:rPr lang="en-IN" sz="1050">
                          <a:effectLst/>
                        </a:rPr>
                        <a:t>All</a:t>
                      </a:r>
                      <a:endParaRPr lang="en-IN" sz="1400">
                        <a:effectLst/>
                        <a:latin typeface="Segoe UI" panose="020B0502040204020203" pitchFamily="34" charset="0"/>
                        <a:ea typeface="Segoe UI" panose="020B0502040204020203" pitchFamily="34" charset="0"/>
                        <a:cs typeface="Times New Roman" panose="02020603050405020304" pitchFamily="18" charset="0"/>
                      </a:endParaRPr>
                    </a:p>
                  </a:txBody>
                  <a:tcPr marL="9525" marR="9525" marT="9525" marB="9525"/>
                </a:tc>
                <a:tc>
                  <a:txBody>
                    <a:bodyPr/>
                    <a:lstStyle/>
                    <a:p>
                      <a:pPr>
                        <a:lnSpc>
                          <a:spcPts val="1800"/>
                        </a:lnSpc>
                        <a:spcBef>
                          <a:spcPts val="800"/>
                        </a:spcBef>
                        <a:spcAft>
                          <a:spcPts val="0"/>
                        </a:spcAft>
                      </a:pPr>
                      <a:r>
                        <a:rPr lang="en-IN" sz="1050" dirty="0">
                          <a:effectLst/>
                        </a:rPr>
                        <a:t>0.0.0.0/0</a:t>
                      </a:r>
                      <a:endParaRPr lang="en-IN" sz="1400" dirty="0">
                        <a:effectLst/>
                        <a:latin typeface="Segoe UI" panose="020B0502040204020203" pitchFamily="34" charset="0"/>
                        <a:ea typeface="Segoe UI" panose="020B0502040204020203" pitchFamily="34" charset="0"/>
                        <a:cs typeface="Times New Roman" panose="02020603050405020304" pitchFamily="18" charset="0"/>
                      </a:endParaRPr>
                    </a:p>
                  </a:txBody>
                  <a:tcPr marL="9525" marR="9525" marT="9525" marB="9525"/>
                </a:tc>
                <a:tc>
                  <a:txBody>
                    <a:bodyPr/>
                    <a:lstStyle/>
                    <a:p>
                      <a:pPr>
                        <a:lnSpc>
                          <a:spcPts val="1800"/>
                        </a:lnSpc>
                        <a:spcBef>
                          <a:spcPts val="800"/>
                        </a:spcBef>
                        <a:spcAft>
                          <a:spcPts val="0"/>
                        </a:spcAft>
                      </a:pPr>
                      <a:r>
                        <a:rPr lang="en-US" sz="1050" dirty="0">
                          <a:effectLst/>
                        </a:rPr>
                        <a:t>ICMP traffic is always tracked, regardless of rules.</a:t>
                      </a:r>
                      <a:endParaRPr lang="en-IN" sz="1400" dirty="0">
                        <a:effectLst/>
                        <a:latin typeface="Segoe UI" panose="020B0502040204020203" pitchFamily="34" charset="0"/>
                        <a:ea typeface="Segoe UI" panose="020B0502040204020203" pitchFamily="34" charset="0"/>
                        <a:cs typeface="Times New Roman" panose="02020603050405020304" pitchFamily="18" charset="0"/>
                      </a:endParaRPr>
                    </a:p>
                  </a:txBody>
                  <a:tcPr marL="9525" marR="9525" marT="9525" marB="9525"/>
                </a:tc>
              </a:tr>
              <a:tr h="223186">
                <a:tc gridSpan="3">
                  <a:txBody>
                    <a:bodyPr/>
                    <a:lstStyle/>
                    <a:p>
                      <a:pPr>
                        <a:lnSpc>
                          <a:spcPts val="1800"/>
                        </a:lnSpc>
                        <a:spcBef>
                          <a:spcPts val="800"/>
                        </a:spcBef>
                        <a:spcAft>
                          <a:spcPts val="0"/>
                        </a:spcAft>
                      </a:pPr>
                      <a:r>
                        <a:rPr lang="en-IN" sz="1800" dirty="0">
                          <a:solidFill>
                            <a:srgbClr val="FF0000"/>
                          </a:solidFill>
                          <a:effectLst/>
                        </a:rPr>
                        <a:t>Outbound rules</a:t>
                      </a:r>
                      <a:endParaRPr lang="en-IN" sz="1800" dirty="0">
                        <a:solidFill>
                          <a:srgbClr val="FF0000"/>
                        </a:solidFill>
                        <a:effectLst/>
                        <a:latin typeface="Segoe UI" panose="020B0502040204020203" pitchFamily="34" charset="0"/>
                        <a:ea typeface="Segoe UI" panose="020B0502040204020203" pitchFamily="34" charset="0"/>
                        <a:cs typeface="Times New Roman" panose="02020603050405020304" pitchFamily="18" charset="0"/>
                      </a:endParaRPr>
                    </a:p>
                  </a:txBody>
                  <a:tcPr marL="9525" marR="9525" marT="9525" marB="9525"/>
                </a:tc>
                <a:tc hMerge="1">
                  <a:txBody>
                    <a:bodyPr/>
                    <a:lstStyle/>
                    <a:p>
                      <a:endParaRPr lang="en-IN"/>
                    </a:p>
                  </a:txBody>
                  <a:tcPr/>
                </a:tc>
                <a:tc hMerge="1">
                  <a:txBody>
                    <a:bodyPr/>
                    <a:lstStyle/>
                    <a:p>
                      <a:endParaRPr lang="en-IN"/>
                    </a:p>
                  </a:txBody>
                  <a:tcPr/>
                </a:tc>
                <a:tc>
                  <a:txBody>
                    <a:bodyPr/>
                    <a:lstStyle/>
                    <a:p>
                      <a:pPr>
                        <a:lnSpc>
                          <a:spcPts val="1800"/>
                        </a:lnSpc>
                        <a:spcBef>
                          <a:spcPts val="800"/>
                        </a:spcBef>
                        <a:spcAft>
                          <a:spcPts val="0"/>
                        </a:spcAft>
                      </a:pPr>
                      <a:r>
                        <a:rPr lang="en-IN" sz="1050">
                          <a:effectLst/>
                        </a:rPr>
                        <a:t> </a:t>
                      </a:r>
                      <a:endParaRPr lang="en-IN" sz="1400">
                        <a:effectLst/>
                        <a:latin typeface="Segoe UI" panose="020B0502040204020203" pitchFamily="34" charset="0"/>
                        <a:ea typeface="Segoe UI" panose="020B0502040204020203" pitchFamily="34" charset="0"/>
                        <a:cs typeface="Times New Roman" panose="02020603050405020304" pitchFamily="18" charset="0"/>
                      </a:endParaRPr>
                    </a:p>
                  </a:txBody>
                  <a:tcPr marL="9525" marR="9525" marT="9525" marB="9525"/>
                </a:tc>
              </a:tr>
              <a:tr h="223186">
                <a:tc>
                  <a:txBody>
                    <a:bodyPr/>
                    <a:lstStyle/>
                    <a:p>
                      <a:pPr>
                        <a:lnSpc>
                          <a:spcPts val="1800"/>
                        </a:lnSpc>
                        <a:spcBef>
                          <a:spcPts val="800"/>
                        </a:spcBef>
                        <a:spcAft>
                          <a:spcPts val="0"/>
                        </a:spcAft>
                      </a:pPr>
                      <a:r>
                        <a:rPr lang="en-IN" sz="1050">
                          <a:effectLst/>
                        </a:rPr>
                        <a:t>Protocol type</a:t>
                      </a:r>
                      <a:endParaRPr lang="en-IN" sz="1400">
                        <a:effectLst/>
                        <a:latin typeface="Segoe UI" panose="020B0502040204020203" pitchFamily="34" charset="0"/>
                        <a:ea typeface="Segoe UI" panose="020B0502040204020203" pitchFamily="34" charset="0"/>
                        <a:cs typeface="Times New Roman" panose="02020603050405020304" pitchFamily="18" charset="0"/>
                      </a:endParaRPr>
                    </a:p>
                  </a:txBody>
                  <a:tcPr marL="9525" marR="9525" marT="9525" marB="9525"/>
                </a:tc>
                <a:tc>
                  <a:txBody>
                    <a:bodyPr/>
                    <a:lstStyle/>
                    <a:p>
                      <a:pPr>
                        <a:lnSpc>
                          <a:spcPts val="1800"/>
                        </a:lnSpc>
                        <a:spcBef>
                          <a:spcPts val="800"/>
                        </a:spcBef>
                        <a:spcAft>
                          <a:spcPts val="0"/>
                        </a:spcAft>
                      </a:pPr>
                      <a:r>
                        <a:rPr lang="en-IN" sz="1050">
                          <a:effectLst/>
                        </a:rPr>
                        <a:t>Port number</a:t>
                      </a:r>
                      <a:endParaRPr lang="en-IN" sz="1400">
                        <a:effectLst/>
                        <a:latin typeface="Segoe UI" panose="020B0502040204020203" pitchFamily="34" charset="0"/>
                        <a:ea typeface="Segoe UI" panose="020B0502040204020203" pitchFamily="34" charset="0"/>
                        <a:cs typeface="Times New Roman" panose="02020603050405020304" pitchFamily="18" charset="0"/>
                      </a:endParaRPr>
                    </a:p>
                  </a:txBody>
                  <a:tcPr marL="9525" marR="9525" marT="9525" marB="9525"/>
                </a:tc>
                <a:tc>
                  <a:txBody>
                    <a:bodyPr/>
                    <a:lstStyle/>
                    <a:p>
                      <a:pPr>
                        <a:lnSpc>
                          <a:spcPts val="1800"/>
                        </a:lnSpc>
                        <a:spcBef>
                          <a:spcPts val="800"/>
                        </a:spcBef>
                        <a:spcAft>
                          <a:spcPts val="0"/>
                        </a:spcAft>
                      </a:pPr>
                      <a:r>
                        <a:rPr lang="en-IN" sz="1050" dirty="0">
                          <a:effectLst/>
                        </a:rPr>
                        <a:t>Destination IP</a:t>
                      </a:r>
                      <a:endParaRPr lang="en-IN" sz="1400" dirty="0">
                        <a:effectLst/>
                        <a:latin typeface="Segoe UI" panose="020B0502040204020203" pitchFamily="34" charset="0"/>
                        <a:ea typeface="Segoe UI" panose="020B0502040204020203" pitchFamily="34" charset="0"/>
                        <a:cs typeface="Times New Roman" panose="02020603050405020304" pitchFamily="18" charset="0"/>
                      </a:endParaRPr>
                    </a:p>
                  </a:txBody>
                  <a:tcPr marL="9525" marR="9525" marT="9525" marB="9525"/>
                </a:tc>
                <a:tc>
                  <a:txBody>
                    <a:bodyPr/>
                    <a:lstStyle/>
                    <a:p>
                      <a:pPr>
                        <a:lnSpc>
                          <a:spcPts val="1800"/>
                        </a:lnSpc>
                        <a:spcBef>
                          <a:spcPts val="800"/>
                        </a:spcBef>
                        <a:spcAft>
                          <a:spcPts val="0"/>
                        </a:spcAft>
                      </a:pPr>
                      <a:r>
                        <a:rPr lang="en-IN" sz="1050" dirty="0">
                          <a:effectLst/>
                        </a:rPr>
                        <a:t> </a:t>
                      </a:r>
                      <a:endParaRPr lang="en-IN" sz="1400" dirty="0">
                        <a:effectLst/>
                        <a:latin typeface="Segoe UI" panose="020B0502040204020203" pitchFamily="34" charset="0"/>
                        <a:ea typeface="Segoe UI" panose="020B0502040204020203" pitchFamily="34" charset="0"/>
                        <a:cs typeface="Times New Roman" panose="02020603050405020304" pitchFamily="18" charset="0"/>
                      </a:endParaRPr>
                    </a:p>
                  </a:txBody>
                  <a:tcPr marL="9525" marR="9525" marT="9525" marB="9525"/>
                </a:tc>
              </a:tr>
              <a:tr h="684155">
                <a:tc>
                  <a:txBody>
                    <a:bodyPr/>
                    <a:lstStyle/>
                    <a:p>
                      <a:pPr>
                        <a:lnSpc>
                          <a:spcPts val="1800"/>
                        </a:lnSpc>
                        <a:spcBef>
                          <a:spcPts val="800"/>
                        </a:spcBef>
                        <a:spcAft>
                          <a:spcPts val="0"/>
                        </a:spcAft>
                      </a:pPr>
                      <a:r>
                        <a:rPr lang="en-IN" sz="1050">
                          <a:effectLst/>
                        </a:rPr>
                        <a:t>All</a:t>
                      </a:r>
                      <a:endParaRPr lang="en-IN" sz="1400">
                        <a:effectLst/>
                        <a:latin typeface="Segoe UI" panose="020B0502040204020203" pitchFamily="34" charset="0"/>
                        <a:ea typeface="Segoe UI" panose="020B0502040204020203" pitchFamily="34" charset="0"/>
                        <a:cs typeface="Times New Roman" panose="02020603050405020304" pitchFamily="18" charset="0"/>
                      </a:endParaRPr>
                    </a:p>
                  </a:txBody>
                  <a:tcPr marL="9525" marR="9525" marT="9525" marB="9525"/>
                </a:tc>
                <a:tc>
                  <a:txBody>
                    <a:bodyPr/>
                    <a:lstStyle/>
                    <a:p>
                      <a:pPr>
                        <a:lnSpc>
                          <a:spcPts val="1800"/>
                        </a:lnSpc>
                        <a:spcBef>
                          <a:spcPts val="800"/>
                        </a:spcBef>
                        <a:spcAft>
                          <a:spcPts val="0"/>
                        </a:spcAft>
                      </a:pPr>
                      <a:r>
                        <a:rPr lang="en-IN" sz="1050">
                          <a:effectLst/>
                        </a:rPr>
                        <a:t>All</a:t>
                      </a:r>
                      <a:endParaRPr lang="en-IN" sz="1400">
                        <a:effectLst/>
                        <a:latin typeface="Segoe UI" panose="020B0502040204020203" pitchFamily="34" charset="0"/>
                        <a:ea typeface="Segoe UI" panose="020B0502040204020203" pitchFamily="34" charset="0"/>
                        <a:cs typeface="Times New Roman" panose="02020603050405020304" pitchFamily="18" charset="0"/>
                      </a:endParaRPr>
                    </a:p>
                  </a:txBody>
                  <a:tcPr marL="9525" marR="9525" marT="9525" marB="9525"/>
                </a:tc>
                <a:tc>
                  <a:txBody>
                    <a:bodyPr/>
                    <a:lstStyle/>
                    <a:p>
                      <a:pPr>
                        <a:lnSpc>
                          <a:spcPts val="1800"/>
                        </a:lnSpc>
                        <a:spcBef>
                          <a:spcPts val="800"/>
                        </a:spcBef>
                        <a:spcAft>
                          <a:spcPts val="0"/>
                        </a:spcAft>
                      </a:pPr>
                      <a:r>
                        <a:rPr lang="en-IN" sz="1050" dirty="0">
                          <a:effectLst/>
                        </a:rPr>
                        <a:t>0.0.0.0/0</a:t>
                      </a:r>
                      <a:endParaRPr lang="en-IN" sz="1400" dirty="0">
                        <a:effectLst/>
                        <a:latin typeface="Segoe UI" panose="020B0502040204020203" pitchFamily="34" charset="0"/>
                        <a:ea typeface="Segoe UI" panose="020B0502040204020203" pitchFamily="34" charset="0"/>
                        <a:cs typeface="Times New Roman" panose="02020603050405020304" pitchFamily="18" charset="0"/>
                      </a:endParaRPr>
                    </a:p>
                  </a:txBody>
                  <a:tcPr marL="9525" marR="9525" marT="9525" marB="9525"/>
                </a:tc>
                <a:tc>
                  <a:txBody>
                    <a:bodyPr/>
                    <a:lstStyle/>
                    <a:p>
                      <a:pPr>
                        <a:lnSpc>
                          <a:spcPts val="1800"/>
                        </a:lnSpc>
                        <a:spcBef>
                          <a:spcPts val="800"/>
                        </a:spcBef>
                        <a:spcAft>
                          <a:spcPts val="0"/>
                        </a:spcAft>
                      </a:pPr>
                      <a:r>
                        <a:rPr lang="en-US" sz="1050" dirty="0">
                          <a:effectLst/>
                        </a:rPr>
                        <a:t>If you remove the outbound rule from the security group, then all traffic to and from the instance is tracked, including traffic on port 80 (HTTP).</a:t>
                      </a:r>
                      <a:endParaRPr lang="en-IN" sz="1400" dirty="0">
                        <a:effectLst/>
                        <a:latin typeface="Segoe UI" panose="020B0502040204020203" pitchFamily="34" charset="0"/>
                        <a:ea typeface="Segoe UI" panose="020B0502040204020203" pitchFamily="34" charset="0"/>
                        <a:cs typeface="Times New Roman" panose="02020603050405020304" pitchFamily="18" charset="0"/>
                      </a:endParaRPr>
                    </a:p>
                  </a:txBody>
                  <a:tcPr marL="9525" marR="9525" marT="9525" marB="9525"/>
                </a:tc>
              </a:tr>
            </a:tbl>
          </a:graphicData>
        </a:graphic>
      </p:graphicFrame>
      <p:pic>
        <p:nvPicPr>
          <p:cNvPr id="5" name="Picture 4"/>
          <p:cNvPicPr/>
          <p:nvPr/>
        </p:nvPicPr>
        <p:blipFill>
          <a:blip r:embed="rId2"/>
          <a:srcRect/>
          <a:stretch>
            <a:fillRect/>
          </a:stretch>
        </p:blipFill>
        <p:spPr bwMode="auto">
          <a:xfrm>
            <a:off x="6238428" y="2996952"/>
            <a:ext cx="5832648" cy="187220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764832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AWS EBS (Elastic Block Store)</a:t>
            </a:r>
            <a:endParaRPr lang="en-IN" dirty="0"/>
          </a:p>
        </p:txBody>
      </p:sp>
      <p:sp>
        <p:nvSpPr>
          <p:cNvPr id="3" name="Content Placeholder 2"/>
          <p:cNvSpPr>
            <a:spLocks noGrp="1"/>
          </p:cNvSpPr>
          <p:nvPr>
            <p:ph idx="1"/>
          </p:nvPr>
        </p:nvSpPr>
        <p:spPr/>
        <p:txBody>
          <a:bodyPr/>
          <a:lstStyle/>
          <a:p>
            <a:r>
              <a:rPr lang="en-IN" dirty="0" smtClean="0"/>
              <a:t>EBS is disk volume that you attach to EC2.</a:t>
            </a:r>
          </a:p>
          <a:p>
            <a:r>
              <a:rPr lang="en-IN" dirty="0" smtClean="0"/>
              <a:t>Amazon </a:t>
            </a:r>
            <a:r>
              <a:rPr lang="en-IN" dirty="0"/>
              <a:t>Elastic Block Store (Amazon EBS) provides block level storage volumes for use with EC2 instances. EBS volumes behave like raw, unformatted block devices. You can mount these volumes as devices on your instances. </a:t>
            </a:r>
            <a:endParaRPr lang="en-IN" dirty="0" smtClean="0"/>
          </a:p>
          <a:p>
            <a:r>
              <a:rPr lang="en-IN" dirty="0" smtClean="0"/>
              <a:t>$</a:t>
            </a:r>
            <a:r>
              <a:rPr lang="en-IN" dirty="0" err="1" smtClean="0"/>
              <a:t>lsblk</a:t>
            </a:r>
            <a:endParaRPr lang="en-IN" dirty="0"/>
          </a:p>
        </p:txBody>
      </p:sp>
      <p:sp>
        <p:nvSpPr>
          <p:cNvPr id="4" name="TextBox 3"/>
          <p:cNvSpPr txBox="1"/>
          <p:nvPr/>
        </p:nvSpPr>
        <p:spPr>
          <a:xfrm>
            <a:off x="765820" y="6237312"/>
            <a:ext cx="8002575" cy="369332"/>
          </a:xfrm>
          <a:prstGeom prst="rect">
            <a:avLst/>
          </a:prstGeom>
          <a:noFill/>
        </p:spPr>
        <p:txBody>
          <a:bodyPr wrap="none" rtlCol="0">
            <a:spAutoFit/>
          </a:bodyPr>
          <a:lstStyle/>
          <a:p>
            <a:r>
              <a:rPr lang="en-IN" dirty="0">
                <a:hlinkClick r:id="rId2"/>
              </a:rPr>
              <a:t>https://</a:t>
            </a:r>
            <a:r>
              <a:rPr lang="en-IN" dirty="0" smtClean="0">
                <a:hlinkClick r:id="rId2"/>
              </a:rPr>
              <a:t>docs.aws.amazon.com/AWSEC2/latest/UserGuide/ebs-using-volumes.html</a:t>
            </a:r>
            <a:r>
              <a:rPr lang="en-IN" dirty="0" smtClean="0"/>
              <a:t> </a:t>
            </a:r>
            <a:endParaRPr lang="en-IN" dirty="0"/>
          </a:p>
        </p:txBody>
      </p:sp>
    </p:spTree>
    <p:extLst>
      <p:ext uri="{BB962C8B-B14F-4D97-AF65-F5344CB8AC3E}">
        <p14:creationId xmlns:p14="http://schemas.microsoft.com/office/powerpoint/2010/main" val="843427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Package Management</a:t>
            </a:r>
            <a:endParaRPr lang="en-IN" dirty="0"/>
          </a:p>
        </p:txBody>
      </p:sp>
      <p:sp>
        <p:nvSpPr>
          <p:cNvPr id="3" name="Content Placeholder 2"/>
          <p:cNvSpPr>
            <a:spLocks noGrp="1"/>
          </p:cNvSpPr>
          <p:nvPr>
            <p:ph idx="1"/>
          </p:nvPr>
        </p:nvSpPr>
        <p:spPr/>
        <p:txBody>
          <a:bodyPr/>
          <a:lstStyle/>
          <a:p>
            <a:r>
              <a:rPr lang="en-IN" dirty="0"/>
              <a:t>Package management is a method of installing, updating, removing, and keeping track of software updates from specific repositories (repos) in the Linux system. </a:t>
            </a:r>
            <a:endParaRPr lang="en-IN" dirty="0" smtClean="0"/>
          </a:p>
          <a:p>
            <a:r>
              <a:rPr lang="en-IN" dirty="0" smtClean="0"/>
              <a:t>Just one command can be used to do automatically.</a:t>
            </a:r>
          </a:p>
          <a:p>
            <a:r>
              <a:rPr lang="en-IN" dirty="0" err="1" smtClean="0"/>
              <a:t>Eg</a:t>
            </a:r>
            <a:r>
              <a:rPr lang="en-IN" dirty="0" smtClean="0"/>
              <a:t>: </a:t>
            </a:r>
          </a:p>
          <a:p>
            <a:pPr lvl="1"/>
            <a:r>
              <a:rPr lang="en-IN" dirty="0" smtClean="0"/>
              <a:t>YUM</a:t>
            </a:r>
          </a:p>
          <a:p>
            <a:pPr lvl="2"/>
            <a:r>
              <a:rPr lang="en-IN" dirty="0"/>
              <a:t>$ yum install </a:t>
            </a:r>
            <a:r>
              <a:rPr lang="en-IN" dirty="0" err="1"/>
              <a:t>httpd</a:t>
            </a:r>
            <a:r>
              <a:rPr lang="en-IN" dirty="0"/>
              <a:t> </a:t>
            </a:r>
            <a:r>
              <a:rPr lang="en-IN" dirty="0" smtClean="0"/>
              <a:t>–y (</a:t>
            </a:r>
            <a:r>
              <a:rPr lang="en-IN" dirty="0"/>
              <a:t> </a:t>
            </a:r>
            <a:r>
              <a:rPr lang="en-IN" sz="1100" dirty="0"/>
              <a:t>If you want to install packages automatically without asking any confirmation, use option </a:t>
            </a:r>
            <a:r>
              <a:rPr lang="en-IN" sz="1100" b="1" dirty="0"/>
              <a:t>-</a:t>
            </a:r>
            <a:r>
              <a:rPr lang="en-IN" sz="1100" b="1" dirty="0" smtClean="0"/>
              <a:t>y)</a:t>
            </a:r>
            <a:endParaRPr lang="en-IN" sz="1100" dirty="0" smtClean="0"/>
          </a:p>
          <a:p>
            <a:pPr lvl="2"/>
            <a:r>
              <a:rPr lang="en-IN" dirty="0" smtClean="0"/>
              <a:t>$ yum </a:t>
            </a:r>
            <a:r>
              <a:rPr lang="en-IN" dirty="0"/>
              <a:t>update </a:t>
            </a:r>
            <a:r>
              <a:rPr lang="en-IN" dirty="0" smtClean="0"/>
              <a:t>–y</a:t>
            </a:r>
          </a:p>
          <a:p>
            <a:pPr lvl="2"/>
            <a:r>
              <a:rPr lang="en-IN" dirty="0"/>
              <a:t>$ yum -y remove </a:t>
            </a:r>
            <a:r>
              <a:rPr lang="en-IN" dirty="0" err="1" smtClean="0"/>
              <a:t>httpd</a:t>
            </a:r>
            <a:endParaRPr lang="en-IN" dirty="0" smtClean="0"/>
          </a:p>
          <a:p>
            <a:pPr lvl="2"/>
            <a:r>
              <a:rPr lang="en-IN" dirty="0"/>
              <a:t>$ yum list | less</a:t>
            </a:r>
          </a:p>
        </p:txBody>
      </p:sp>
    </p:spTree>
    <p:extLst>
      <p:ext uri="{BB962C8B-B14F-4D97-AF65-F5344CB8AC3E}">
        <p14:creationId xmlns:p14="http://schemas.microsoft.com/office/powerpoint/2010/main" val="27250722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62164" y="2420887"/>
            <a:ext cx="3960440" cy="2376265"/>
          </a:xfrm>
        </p:spPr>
        <p:txBody>
          <a:bodyPr>
            <a:normAutofit/>
          </a:bodyPr>
          <a:lstStyle/>
          <a:p>
            <a:pPr marL="0" indent="0" algn="ctr">
              <a:buNone/>
            </a:pPr>
            <a:r>
              <a:rPr lang="en-US" sz="9600" dirty="0" smtClean="0"/>
              <a:t>S3</a:t>
            </a:r>
            <a:endParaRPr lang="en-IN" sz="9600" dirty="0"/>
          </a:p>
        </p:txBody>
      </p:sp>
    </p:spTree>
    <p:extLst>
      <p:ext uri="{BB962C8B-B14F-4D97-AF65-F5344CB8AC3E}">
        <p14:creationId xmlns:p14="http://schemas.microsoft.com/office/powerpoint/2010/main" val="2816822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Unix Architecture</a:t>
            </a:r>
            <a:endParaRPr lang="en-IN" dirty="0"/>
          </a:p>
        </p:txBody>
      </p:sp>
      <p:sp>
        <p:nvSpPr>
          <p:cNvPr id="3" name="Content Placeholder 2"/>
          <p:cNvSpPr>
            <a:spLocks noGrp="1"/>
          </p:cNvSpPr>
          <p:nvPr>
            <p:ph idx="1"/>
          </p:nvPr>
        </p:nvSpPr>
        <p:spPr>
          <a:xfrm>
            <a:off x="189756" y="1268761"/>
            <a:ext cx="9134391" cy="4751040"/>
          </a:xfrm>
        </p:spPr>
        <p:txBody>
          <a:bodyPr>
            <a:normAutofit/>
          </a:bodyPr>
          <a:lstStyle/>
          <a:p>
            <a:r>
              <a:rPr lang="en-IN" dirty="0" smtClean="0"/>
              <a:t>System Calls:</a:t>
            </a:r>
          </a:p>
          <a:p>
            <a:pPr lvl="1"/>
            <a:r>
              <a:rPr lang="en-IN" dirty="0" smtClean="0"/>
              <a:t>A </a:t>
            </a:r>
            <a:r>
              <a:rPr lang="en-IN" dirty="0"/>
              <a:t>system call is a way for programs to </a:t>
            </a:r>
            <a:r>
              <a:rPr lang="en-IN" b="1" dirty="0"/>
              <a:t>interact with the operating system</a:t>
            </a:r>
            <a:r>
              <a:rPr lang="en-IN" dirty="0"/>
              <a:t>. A computer program makes a system call when it makes a request to the operating system’s kernel. </a:t>
            </a:r>
            <a:endParaRPr lang="en-IN" dirty="0" smtClean="0"/>
          </a:p>
          <a:p>
            <a:pPr lvl="1"/>
            <a:r>
              <a:rPr lang="en-IN" dirty="0" smtClean="0"/>
              <a:t>System </a:t>
            </a:r>
            <a:r>
              <a:rPr lang="en-IN" dirty="0"/>
              <a:t>call </a:t>
            </a:r>
            <a:r>
              <a:rPr lang="en-IN" b="1" dirty="0"/>
              <a:t>provides</a:t>
            </a:r>
            <a:r>
              <a:rPr lang="en-IN" dirty="0"/>
              <a:t> the services of the operating system to the user programs via Application Program Interface(API</a:t>
            </a:r>
            <a:r>
              <a:rPr lang="en-IN" dirty="0" smtClean="0"/>
              <a:t>)</a:t>
            </a:r>
          </a:p>
          <a:p>
            <a:pPr lvl="1"/>
            <a:r>
              <a:rPr lang="en-IN" dirty="0" err="1" smtClean="0"/>
              <a:t>FileManagement</a:t>
            </a:r>
            <a:r>
              <a:rPr lang="en-IN" dirty="0" smtClean="0"/>
              <a:t>/ Device Management</a:t>
            </a:r>
          </a:p>
          <a:p>
            <a:pPr lvl="1"/>
            <a:endParaRPr lang="en-IN" dirty="0"/>
          </a:p>
        </p:txBody>
      </p:sp>
      <p:pic>
        <p:nvPicPr>
          <p:cNvPr id="6" name="Picture 5"/>
          <p:cNvPicPr>
            <a:picLocks noChangeAspect="1"/>
          </p:cNvPicPr>
          <p:nvPr/>
        </p:nvPicPr>
        <p:blipFill>
          <a:blip r:embed="rId2"/>
          <a:stretch>
            <a:fillRect/>
          </a:stretch>
        </p:blipFill>
        <p:spPr>
          <a:xfrm>
            <a:off x="9296379" y="18827"/>
            <a:ext cx="2918713" cy="2690093"/>
          </a:xfrm>
          <a:prstGeom prst="rect">
            <a:avLst/>
          </a:prstGeom>
        </p:spPr>
      </p:pic>
    </p:spTree>
    <p:extLst>
      <p:ext uri="{BB962C8B-B14F-4D97-AF65-F5344CB8AC3E}">
        <p14:creationId xmlns:p14="http://schemas.microsoft.com/office/powerpoint/2010/main" val="5603549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What is S3</a:t>
            </a:r>
            <a:endParaRPr lang="en-IN" dirty="0"/>
          </a:p>
        </p:txBody>
      </p:sp>
      <p:sp>
        <p:nvSpPr>
          <p:cNvPr id="3" name="Content Placeholder 2"/>
          <p:cNvSpPr>
            <a:spLocks noGrp="1"/>
          </p:cNvSpPr>
          <p:nvPr>
            <p:ph idx="1"/>
          </p:nvPr>
        </p:nvSpPr>
        <p:spPr/>
        <p:txBody>
          <a:bodyPr/>
          <a:lstStyle/>
          <a:p>
            <a:r>
              <a:rPr lang="en-IN" dirty="0"/>
              <a:t>Amazon </a:t>
            </a:r>
            <a:r>
              <a:rPr lang="en-IN" dirty="0">
                <a:solidFill>
                  <a:srgbClr val="FF0000"/>
                </a:solidFill>
              </a:rPr>
              <a:t>Simple Storage Service </a:t>
            </a:r>
            <a:r>
              <a:rPr lang="en-IN" dirty="0"/>
              <a:t>(Amazon S3) is storage for the Internet. It is designed to make web-scale computing easier.</a:t>
            </a:r>
          </a:p>
          <a:p>
            <a:r>
              <a:rPr lang="en-IN" dirty="0"/>
              <a:t>Amazon S3 has a simple web services interface that you can use to store and retrieve any amount of data, at any time, from anywhere on the web. It gives any developer access to the same highly scalable, reliable, fast, inexpensive data storage infrastructure that Amazon uses to run its own global network of web sites. The service aims to maximize benefits of scale and to pass those benefits on to </a:t>
            </a:r>
            <a:r>
              <a:rPr lang="en-IN" dirty="0" smtClean="0"/>
              <a:t>developer.</a:t>
            </a:r>
          </a:p>
        </p:txBody>
      </p:sp>
    </p:spTree>
    <p:extLst>
      <p:ext uri="{BB962C8B-B14F-4D97-AF65-F5344CB8AC3E}">
        <p14:creationId xmlns:p14="http://schemas.microsoft.com/office/powerpoint/2010/main" val="49818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IN" dirty="0" smtClean="0"/>
              <a:t>Unix</a:t>
            </a:r>
            <a:endParaRPr lang="en-IN" dirty="0"/>
          </a:p>
        </p:txBody>
      </p:sp>
      <p:sp>
        <p:nvSpPr>
          <p:cNvPr id="5" name="Subtitle 4"/>
          <p:cNvSpPr>
            <a:spLocks noGrp="1"/>
          </p:cNvSpPr>
          <p:nvPr>
            <p:ph type="subTitle" idx="1"/>
          </p:nvPr>
        </p:nvSpPr>
        <p:spPr/>
        <p:txBody>
          <a:bodyPr/>
          <a:lstStyle/>
          <a:p>
            <a:r>
              <a:rPr lang="en-IN" dirty="0" smtClean="0"/>
              <a:t>Operating System</a:t>
            </a:r>
            <a:endParaRPr lang="en-IN" dirty="0"/>
          </a:p>
        </p:txBody>
      </p:sp>
    </p:spTree>
    <p:extLst>
      <p:ext uri="{BB962C8B-B14F-4D97-AF65-F5344CB8AC3E}">
        <p14:creationId xmlns:p14="http://schemas.microsoft.com/office/powerpoint/2010/main" val="12653633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Operating System</a:t>
            </a:r>
            <a:endParaRPr lang="en-IN" dirty="0"/>
          </a:p>
        </p:txBody>
      </p:sp>
      <p:sp>
        <p:nvSpPr>
          <p:cNvPr id="3" name="Content Placeholder 2"/>
          <p:cNvSpPr>
            <a:spLocks noGrp="1"/>
          </p:cNvSpPr>
          <p:nvPr>
            <p:ph idx="1"/>
          </p:nvPr>
        </p:nvSpPr>
        <p:spPr/>
        <p:txBody>
          <a:bodyPr/>
          <a:lstStyle/>
          <a:p>
            <a:r>
              <a:rPr lang="en-IN" dirty="0"/>
              <a:t>To control and manage computer hardware, software resources, and Operating system is required for the computer. The operating system acts as the intermediate between hardware and the user-defined application software. </a:t>
            </a:r>
          </a:p>
        </p:txBody>
      </p:sp>
    </p:spTree>
    <p:extLst>
      <p:ext uri="{BB962C8B-B14F-4D97-AF65-F5344CB8AC3E}">
        <p14:creationId xmlns:p14="http://schemas.microsoft.com/office/powerpoint/2010/main" val="1776382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Unix Architecture</a:t>
            </a:r>
            <a:endParaRPr lang="en-IN" dirty="0"/>
          </a:p>
        </p:txBody>
      </p:sp>
      <p:sp>
        <p:nvSpPr>
          <p:cNvPr id="3" name="Content Placeholder 2"/>
          <p:cNvSpPr>
            <a:spLocks noGrp="1"/>
          </p:cNvSpPr>
          <p:nvPr>
            <p:ph idx="1"/>
          </p:nvPr>
        </p:nvSpPr>
        <p:spPr>
          <a:xfrm>
            <a:off x="189756" y="1268761"/>
            <a:ext cx="9134391" cy="4751040"/>
          </a:xfrm>
        </p:spPr>
        <p:txBody>
          <a:bodyPr>
            <a:normAutofit/>
          </a:bodyPr>
          <a:lstStyle/>
          <a:p>
            <a:r>
              <a:rPr lang="en-IN" dirty="0" err="1" smtClean="0"/>
              <a:t>Kernal</a:t>
            </a:r>
            <a:r>
              <a:rPr lang="en-IN" dirty="0" smtClean="0"/>
              <a:t> </a:t>
            </a:r>
          </a:p>
          <a:p>
            <a:pPr lvl="1" fontAlgn="base"/>
            <a:r>
              <a:rPr lang="en-IN" sz="1600" dirty="0"/>
              <a:t>Computer hardware such as memory, disc, printers, etc.. are controlled by the kernel.</a:t>
            </a:r>
          </a:p>
          <a:p>
            <a:pPr lvl="1" fontAlgn="base"/>
            <a:r>
              <a:rPr lang="en-IN" sz="1600" dirty="0"/>
              <a:t>The kernel schedules the processes, control and executes various user-defined tasks.</a:t>
            </a:r>
          </a:p>
          <a:p>
            <a:pPr lvl="1" fontAlgn="base"/>
            <a:r>
              <a:rPr lang="en-IN" sz="1600" dirty="0"/>
              <a:t>Manages the data storage and control the computer accesses by several users.</a:t>
            </a:r>
          </a:p>
          <a:p>
            <a:pPr lvl="1" fontAlgn="base"/>
            <a:r>
              <a:rPr lang="en-IN" sz="1600" dirty="0"/>
              <a:t>The kernel is composed of several sub-components such as configurations including boot code, device drivers to control hardware, header files</a:t>
            </a:r>
            <a:r>
              <a:rPr lang="en-IN" sz="1600" dirty="0" smtClean="0"/>
              <a:t>.</a:t>
            </a:r>
          </a:p>
          <a:p>
            <a:pPr fontAlgn="base"/>
            <a:r>
              <a:rPr lang="en-IN" dirty="0" smtClean="0"/>
              <a:t>Shell</a:t>
            </a:r>
          </a:p>
          <a:p>
            <a:pPr lvl="1" fontAlgn="base"/>
            <a:r>
              <a:rPr lang="en-IN" sz="1600" dirty="0"/>
              <a:t>It is the interface between the user and the kernel. </a:t>
            </a:r>
          </a:p>
          <a:p>
            <a:pPr lvl="1" fontAlgn="base"/>
            <a:r>
              <a:rPr lang="en-IN" sz="1600" dirty="0"/>
              <a:t>Users can interact with the shell using shell commands.</a:t>
            </a:r>
          </a:p>
          <a:p>
            <a:pPr lvl="1" fontAlgn="base"/>
            <a:r>
              <a:rPr lang="en-IN" sz="1600" dirty="0"/>
              <a:t> Shell has two main responsibilities which include interpreting the commands given by the users and execute them using the kernel, providing programming ability to the users to write shell commands for a shell script to perform specific tasks</a:t>
            </a:r>
            <a:r>
              <a:rPr lang="en-IN" sz="1600" dirty="0" smtClean="0"/>
              <a:t>.</a:t>
            </a:r>
          </a:p>
          <a:p>
            <a:pPr lvl="1" fontAlgn="base"/>
            <a:r>
              <a:rPr lang="en-IN" sz="1600" dirty="0" err="1" smtClean="0"/>
              <a:t>Eg</a:t>
            </a:r>
            <a:r>
              <a:rPr lang="en-IN" sz="1600" dirty="0" smtClean="0"/>
              <a:t>: Bourne shell , Bash, C</a:t>
            </a:r>
            <a:endParaRPr lang="en-IN" sz="1600" dirty="0"/>
          </a:p>
          <a:p>
            <a:endParaRPr lang="en-IN" dirty="0"/>
          </a:p>
        </p:txBody>
      </p:sp>
      <p:pic>
        <p:nvPicPr>
          <p:cNvPr id="6" name="Picture 5"/>
          <p:cNvPicPr>
            <a:picLocks noChangeAspect="1"/>
          </p:cNvPicPr>
          <p:nvPr/>
        </p:nvPicPr>
        <p:blipFill>
          <a:blip r:embed="rId2"/>
          <a:stretch>
            <a:fillRect/>
          </a:stretch>
        </p:blipFill>
        <p:spPr>
          <a:xfrm>
            <a:off x="9296379" y="18827"/>
            <a:ext cx="2918713" cy="2690093"/>
          </a:xfrm>
          <a:prstGeom prst="rect">
            <a:avLst/>
          </a:prstGeom>
        </p:spPr>
      </p:pic>
    </p:spTree>
    <p:extLst>
      <p:ext uri="{BB962C8B-B14F-4D97-AF65-F5344CB8AC3E}">
        <p14:creationId xmlns:p14="http://schemas.microsoft.com/office/powerpoint/2010/main" val="2944754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Unix Architecture</a:t>
            </a:r>
            <a:endParaRPr lang="en-IN" dirty="0"/>
          </a:p>
        </p:txBody>
      </p:sp>
      <p:sp>
        <p:nvSpPr>
          <p:cNvPr id="3" name="Content Placeholder 2"/>
          <p:cNvSpPr>
            <a:spLocks noGrp="1"/>
          </p:cNvSpPr>
          <p:nvPr>
            <p:ph idx="1"/>
          </p:nvPr>
        </p:nvSpPr>
        <p:spPr>
          <a:xfrm>
            <a:off x="189756" y="1268761"/>
            <a:ext cx="9134391" cy="4751040"/>
          </a:xfrm>
        </p:spPr>
        <p:txBody>
          <a:bodyPr>
            <a:normAutofit/>
          </a:bodyPr>
          <a:lstStyle/>
          <a:p>
            <a:r>
              <a:rPr lang="en-IN" dirty="0" smtClean="0"/>
              <a:t>System Calls:</a:t>
            </a:r>
          </a:p>
          <a:p>
            <a:pPr lvl="1"/>
            <a:r>
              <a:rPr lang="en-IN" dirty="0" smtClean="0"/>
              <a:t>A </a:t>
            </a:r>
            <a:r>
              <a:rPr lang="en-IN" dirty="0"/>
              <a:t>system call is a way for programs to </a:t>
            </a:r>
            <a:r>
              <a:rPr lang="en-IN" b="1" dirty="0"/>
              <a:t>interact with the operating system</a:t>
            </a:r>
            <a:r>
              <a:rPr lang="en-IN" dirty="0"/>
              <a:t>. A computer program makes a system call when it makes a request to the operating system’s kernel. </a:t>
            </a:r>
            <a:endParaRPr lang="en-IN" dirty="0" smtClean="0"/>
          </a:p>
          <a:p>
            <a:pPr lvl="1"/>
            <a:r>
              <a:rPr lang="en-IN" dirty="0" smtClean="0"/>
              <a:t>System </a:t>
            </a:r>
            <a:r>
              <a:rPr lang="en-IN" dirty="0"/>
              <a:t>call </a:t>
            </a:r>
            <a:r>
              <a:rPr lang="en-IN" b="1" dirty="0"/>
              <a:t>provides</a:t>
            </a:r>
            <a:r>
              <a:rPr lang="en-IN" dirty="0"/>
              <a:t> the services of the operating system to the user programs via Application Program Interface(API</a:t>
            </a:r>
            <a:r>
              <a:rPr lang="en-IN" dirty="0" smtClean="0"/>
              <a:t>)</a:t>
            </a:r>
          </a:p>
          <a:p>
            <a:pPr lvl="1"/>
            <a:r>
              <a:rPr lang="en-IN" dirty="0" err="1" smtClean="0"/>
              <a:t>FileManagement</a:t>
            </a:r>
            <a:r>
              <a:rPr lang="en-IN" dirty="0" smtClean="0"/>
              <a:t>/ Device Management</a:t>
            </a:r>
          </a:p>
          <a:p>
            <a:pPr lvl="1"/>
            <a:endParaRPr lang="en-IN" dirty="0"/>
          </a:p>
        </p:txBody>
      </p:sp>
      <p:pic>
        <p:nvPicPr>
          <p:cNvPr id="6" name="Picture 5"/>
          <p:cNvPicPr>
            <a:picLocks noChangeAspect="1"/>
          </p:cNvPicPr>
          <p:nvPr/>
        </p:nvPicPr>
        <p:blipFill>
          <a:blip r:embed="rId2"/>
          <a:stretch>
            <a:fillRect/>
          </a:stretch>
        </p:blipFill>
        <p:spPr>
          <a:xfrm>
            <a:off x="9296379" y="18827"/>
            <a:ext cx="2918713" cy="2690093"/>
          </a:xfrm>
          <a:prstGeom prst="rect">
            <a:avLst/>
          </a:prstGeom>
        </p:spPr>
      </p:pic>
    </p:spTree>
    <p:extLst>
      <p:ext uri="{BB962C8B-B14F-4D97-AF65-F5344CB8AC3E}">
        <p14:creationId xmlns:p14="http://schemas.microsoft.com/office/powerpoint/2010/main" val="3048347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IN" dirty="0" smtClean="0"/>
              <a:t>Unix File System</a:t>
            </a:r>
            <a:endParaRPr lang="en-IN" dirty="0"/>
          </a:p>
        </p:txBody>
      </p:sp>
      <p:sp>
        <p:nvSpPr>
          <p:cNvPr id="11" name="Content Placeholder 10"/>
          <p:cNvSpPr>
            <a:spLocks noGrp="1"/>
          </p:cNvSpPr>
          <p:nvPr>
            <p:ph idx="1"/>
          </p:nvPr>
        </p:nvSpPr>
        <p:spPr/>
        <p:txBody>
          <a:bodyPr/>
          <a:lstStyle/>
          <a:p>
            <a:r>
              <a:rPr lang="en-IN" dirty="0"/>
              <a:t>Unix File System can be defined as a framework that organizes and stores a huge volume of data that can be handled with ease. It involves elements like file which is a collection of related data that can be viewed logically, appears as a stream of bytes, with attributes containing information in relation to the concerned file. </a:t>
            </a:r>
            <a:endParaRPr lang="en-IN" dirty="0" smtClean="0"/>
          </a:p>
          <a:p>
            <a:r>
              <a:rPr lang="en-IN" dirty="0" smtClean="0"/>
              <a:t>The </a:t>
            </a:r>
            <a:r>
              <a:rPr lang="en-IN" dirty="0"/>
              <a:t>file system consisting of two main </a:t>
            </a:r>
            <a:endParaRPr lang="en-IN" dirty="0" smtClean="0"/>
          </a:p>
          <a:p>
            <a:pPr lvl="1"/>
            <a:r>
              <a:rPr lang="en-IN" dirty="0" smtClean="0"/>
              <a:t> files</a:t>
            </a:r>
          </a:p>
          <a:p>
            <a:pPr lvl="1"/>
            <a:r>
              <a:rPr lang="en-IN" dirty="0" smtClean="0"/>
              <a:t>Directories</a:t>
            </a:r>
            <a:endParaRPr lang="en-IN" dirty="0"/>
          </a:p>
          <a:p>
            <a:pPr marL="231775" lvl="1" indent="0">
              <a:buNone/>
            </a:pPr>
            <a:r>
              <a:rPr lang="en-IN" dirty="0" smtClean="0"/>
              <a:t> </a:t>
            </a:r>
            <a:r>
              <a:rPr lang="en-IN" dirty="0"/>
              <a:t>The entire system following a hierarchy in which directories act as special files that contain multiple files with the highest-level directory in the entire hierarchical structure being termed as root which is symbolically denoted by ‘/’.  There can be many subdirectories under this directory.</a:t>
            </a:r>
          </a:p>
        </p:txBody>
      </p:sp>
    </p:spTree>
    <p:extLst>
      <p:ext uri="{BB962C8B-B14F-4D97-AF65-F5344CB8AC3E}">
        <p14:creationId xmlns:p14="http://schemas.microsoft.com/office/powerpoint/2010/main" val="3923841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Unix </a:t>
            </a:r>
            <a:r>
              <a:rPr lang="en-IN" dirty="0" err="1" smtClean="0"/>
              <a:t>FileSystem</a:t>
            </a:r>
            <a:endParaRPr lang="en-IN" dirty="0"/>
          </a:p>
        </p:txBody>
      </p:sp>
      <p:sp>
        <p:nvSpPr>
          <p:cNvPr id="3" name="Content Placeholder 2"/>
          <p:cNvSpPr>
            <a:spLocks noGrp="1"/>
          </p:cNvSpPr>
          <p:nvPr>
            <p:ph idx="1"/>
          </p:nvPr>
        </p:nvSpPr>
        <p:spPr>
          <a:xfrm>
            <a:off x="549797" y="1268761"/>
            <a:ext cx="10107008" cy="4751040"/>
          </a:xfrm>
        </p:spPr>
        <p:txBody>
          <a:bodyPr>
            <a:normAutofit/>
          </a:bodyPr>
          <a:lstStyle/>
          <a:p>
            <a:r>
              <a:rPr lang="en-IN" sz="1600" b="1" dirty="0">
                <a:solidFill>
                  <a:schemeClr val="bg2">
                    <a:lumMod val="25000"/>
                    <a:lumOff val="75000"/>
                  </a:schemeClr>
                </a:solidFill>
              </a:rPr>
              <a:t>bin:</a:t>
            </a:r>
            <a:r>
              <a:rPr lang="en-IN" sz="1600" dirty="0"/>
              <a:t> It is a short form for binary files. This directory stores the commonly used executable commands.</a:t>
            </a:r>
          </a:p>
          <a:p>
            <a:r>
              <a:rPr lang="en-IN" sz="1600" b="1" dirty="0" err="1">
                <a:solidFill>
                  <a:schemeClr val="bg2">
                    <a:lumMod val="25000"/>
                    <a:lumOff val="75000"/>
                  </a:schemeClr>
                </a:solidFill>
              </a:rPr>
              <a:t>mnt</a:t>
            </a:r>
            <a:r>
              <a:rPr lang="en-IN" sz="1600" b="1" dirty="0">
                <a:solidFill>
                  <a:schemeClr val="bg2">
                    <a:lumMod val="25000"/>
                    <a:lumOff val="75000"/>
                  </a:schemeClr>
                </a:solidFill>
              </a:rPr>
              <a:t>: </a:t>
            </a:r>
            <a:r>
              <a:rPr lang="en-IN" sz="1600" dirty="0"/>
              <a:t>This contains information regarding the mounted devices.</a:t>
            </a:r>
          </a:p>
          <a:p>
            <a:r>
              <a:rPr lang="en-IN" sz="1600" b="1" dirty="0">
                <a:solidFill>
                  <a:schemeClr val="bg2">
                    <a:lumMod val="25000"/>
                    <a:lumOff val="75000"/>
                  </a:schemeClr>
                </a:solidFill>
              </a:rPr>
              <a:t>root:</a:t>
            </a:r>
            <a:r>
              <a:rPr lang="en-IN" sz="1600" dirty="0"/>
              <a:t> This is the root user’s home directory.</a:t>
            </a:r>
          </a:p>
          <a:p>
            <a:r>
              <a:rPr lang="en-IN" sz="1600" b="1" dirty="0" err="1">
                <a:solidFill>
                  <a:schemeClr val="bg2">
                    <a:lumMod val="25000"/>
                    <a:lumOff val="75000"/>
                  </a:schemeClr>
                </a:solidFill>
              </a:rPr>
              <a:t>tmp</a:t>
            </a:r>
            <a:r>
              <a:rPr lang="en-IN" sz="1600" b="1" dirty="0">
                <a:solidFill>
                  <a:schemeClr val="bg2">
                    <a:lumMod val="25000"/>
                    <a:lumOff val="75000"/>
                  </a:schemeClr>
                </a:solidFill>
              </a:rPr>
              <a:t>:</a:t>
            </a:r>
            <a:r>
              <a:rPr lang="en-IN" sz="1600" dirty="0"/>
              <a:t> This is a storage for temporary files. As they are temporary they are removed periodically from the filesystem.</a:t>
            </a:r>
          </a:p>
          <a:p>
            <a:r>
              <a:rPr lang="en-IN" sz="1600" b="1" dirty="0" err="1">
                <a:solidFill>
                  <a:schemeClr val="bg2">
                    <a:lumMod val="25000"/>
                    <a:lumOff val="75000"/>
                  </a:schemeClr>
                </a:solidFill>
              </a:rPr>
              <a:t>usr</a:t>
            </a:r>
            <a:r>
              <a:rPr lang="en-IN" sz="1600" b="1" dirty="0">
                <a:solidFill>
                  <a:schemeClr val="bg2">
                    <a:lumMod val="25000"/>
                    <a:lumOff val="75000"/>
                  </a:schemeClr>
                </a:solidFill>
              </a:rPr>
              <a:t>:</a:t>
            </a:r>
            <a:r>
              <a:rPr lang="en-IN" sz="1600" dirty="0"/>
              <a:t> It contains a set of executable commands</a:t>
            </a:r>
          </a:p>
          <a:p>
            <a:r>
              <a:rPr lang="en-IN" sz="1600" b="1" dirty="0">
                <a:solidFill>
                  <a:schemeClr val="bg2">
                    <a:lumMod val="25000"/>
                    <a:lumOff val="75000"/>
                  </a:schemeClr>
                </a:solidFill>
              </a:rPr>
              <a:t>home</a:t>
            </a:r>
            <a:r>
              <a:rPr lang="en-IN" sz="1600" b="1" dirty="0"/>
              <a:t>:</a:t>
            </a:r>
            <a:r>
              <a:rPr lang="en-IN" sz="1600" dirty="0"/>
              <a:t> It has a collection of directories and files.</a:t>
            </a:r>
          </a:p>
          <a:p>
            <a:r>
              <a:rPr lang="en-IN" sz="1600" b="1" dirty="0">
                <a:solidFill>
                  <a:schemeClr val="bg2">
                    <a:lumMod val="25000"/>
                    <a:lumOff val="75000"/>
                  </a:schemeClr>
                </a:solidFill>
              </a:rPr>
              <a:t>proc:</a:t>
            </a:r>
            <a:r>
              <a:rPr lang="en-IN" sz="1600" dirty="0"/>
              <a:t> It contains files that are related to system processes.</a:t>
            </a:r>
          </a:p>
          <a:p>
            <a:endParaRPr lang="en-IN" sz="1600" dirty="0"/>
          </a:p>
        </p:txBody>
      </p:sp>
      <p:pic>
        <p:nvPicPr>
          <p:cNvPr id="4" name="Picture 3"/>
          <p:cNvPicPr>
            <a:picLocks noChangeAspect="1"/>
          </p:cNvPicPr>
          <p:nvPr/>
        </p:nvPicPr>
        <p:blipFill>
          <a:blip r:embed="rId2"/>
          <a:stretch>
            <a:fillRect/>
          </a:stretch>
        </p:blipFill>
        <p:spPr>
          <a:xfrm>
            <a:off x="6598468" y="3720688"/>
            <a:ext cx="5549299" cy="3129304"/>
          </a:xfrm>
          <a:prstGeom prst="rect">
            <a:avLst/>
          </a:prstGeom>
        </p:spPr>
      </p:pic>
    </p:spTree>
    <p:extLst>
      <p:ext uri="{BB962C8B-B14F-4D97-AF65-F5344CB8AC3E}">
        <p14:creationId xmlns:p14="http://schemas.microsoft.com/office/powerpoint/2010/main" val="1127731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File </a:t>
            </a:r>
            <a:r>
              <a:rPr lang="en-IN" dirty="0" err="1" smtClean="0"/>
              <a:t>Permssion</a:t>
            </a:r>
            <a:endParaRPr lang="en-IN" dirty="0"/>
          </a:p>
        </p:txBody>
      </p:sp>
      <p:pic>
        <p:nvPicPr>
          <p:cNvPr id="5" name="Content Placeholder 4"/>
          <p:cNvPicPr>
            <a:picLocks noGrp="1" noChangeAspect="1"/>
          </p:cNvPicPr>
          <p:nvPr>
            <p:ph idx="1"/>
          </p:nvPr>
        </p:nvPicPr>
        <p:blipFill>
          <a:blip r:embed="rId2"/>
          <a:stretch>
            <a:fillRect/>
          </a:stretch>
        </p:blipFill>
        <p:spPr>
          <a:xfrm>
            <a:off x="981844" y="1196752"/>
            <a:ext cx="3581710" cy="1714649"/>
          </a:xfrm>
          <a:prstGeom prst="rect">
            <a:avLst/>
          </a:prstGeom>
        </p:spPr>
      </p:pic>
      <p:pic>
        <p:nvPicPr>
          <p:cNvPr id="6" name="Picture 5"/>
          <p:cNvPicPr>
            <a:picLocks noChangeAspect="1"/>
          </p:cNvPicPr>
          <p:nvPr/>
        </p:nvPicPr>
        <p:blipFill>
          <a:blip r:embed="rId3"/>
          <a:stretch>
            <a:fillRect/>
          </a:stretch>
        </p:blipFill>
        <p:spPr>
          <a:xfrm>
            <a:off x="981844" y="3212976"/>
            <a:ext cx="6995766" cy="2476715"/>
          </a:xfrm>
          <a:prstGeom prst="rect">
            <a:avLst/>
          </a:prstGeom>
        </p:spPr>
      </p:pic>
    </p:spTree>
    <p:extLst>
      <p:ext uri="{BB962C8B-B14F-4D97-AF65-F5344CB8AC3E}">
        <p14:creationId xmlns:p14="http://schemas.microsoft.com/office/powerpoint/2010/main" val="1898049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Lab: </a:t>
            </a:r>
            <a:r>
              <a:rPr lang="en-IN" dirty="0" err="1" smtClean="0"/>
              <a:t>FilePermission</a:t>
            </a:r>
            <a:endParaRPr lang="en-IN" dirty="0"/>
          </a:p>
        </p:txBody>
      </p:sp>
      <p:sp>
        <p:nvSpPr>
          <p:cNvPr id="3" name="Content Placeholder 2"/>
          <p:cNvSpPr>
            <a:spLocks noGrp="1"/>
          </p:cNvSpPr>
          <p:nvPr>
            <p:ph idx="1"/>
          </p:nvPr>
        </p:nvSpPr>
        <p:spPr/>
        <p:txBody>
          <a:bodyPr/>
          <a:lstStyle/>
          <a:p>
            <a:r>
              <a:rPr lang="en-IN" dirty="0" err="1"/>
              <a:t>chmod</a:t>
            </a:r>
            <a:r>
              <a:rPr lang="en-IN" dirty="0"/>
              <a:t> </a:t>
            </a:r>
            <a:r>
              <a:rPr lang="en-IN" dirty="0" err="1"/>
              <a:t>u+x</a:t>
            </a:r>
            <a:r>
              <a:rPr lang="en-IN" dirty="0"/>
              <a:t> student.txt</a:t>
            </a:r>
          </a:p>
          <a:p>
            <a:r>
              <a:rPr lang="en-IN" dirty="0"/>
              <a:t> </a:t>
            </a:r>
            <a:r>
              <a:rPr lang="en-IN" dirty="0" err="1"/>
              <a:t>chmod</a:t>
            </a:r>
            <a:r>
              <a:rPr lang="en-IN" dirty="0"/>
              <a:t> u-x </a:t>
            </a:r>
            <a:r>
              <a:rPr lang="en-IN" dirty="0" smtClean="0"/>
              <a:t>student.txt</a:t>
            </a:r>
          </a:p>
          <a:p>
            <a:r>
              <a:rPr lang="en-IN" dirty="0"/>
              <a:t>$ </a:t>
            </a:r>
            <a:r>
              <a:rPr lang="en-IN" dirty="0" err="1"/>
              <a:t>chmod</a:t>
            </a:r>
            <a:r>
              <a:rPr lang="en-IN" dirty="0"/>
              <a:t> 777 file1</a:t>
            </a:r>
          </a:p>
          <a:p>
            <a:r>
              <a:rPr lang="en-IN" dirty="0"/>
              <a:t>$ ls –l</a:t>
            </a:r>
          </a:p>
          <a:p>
            <a:endParaRPr lang="en-IN" dirty="0"/>
          </a:p>
          <a:p>
            <a:endParaRPr lang="en-IN" dirty="0"/>
          </a:p>
        </p:txBody>
      </p:sp>
      <p:sp>
        <p:nvSpPr>
          <p:cNvPr id="5" name="TextBox 4"/>
          <p:cNvSpPr txBox="1"/>
          <p:nvPr/>
        </p:nvSpPr>
        <p:spPr>
          <a:xfrm>
            <a:off x="1000403" y="6084228"/>
            <a:ext cx="3706780" cy="369108"/>
          </a:xfrm>
          <a:prstGeom prst="rect">
            <a:avLst/>
          </a:prstGeom>
          <a:noFill/>
        </p:spPr>
        <p:txBody>
          <a:bodyPr wrap="none" rtlCol="0">
            <a:spAutoFit/>
          </a:bodyPr>
          <a:lstStyle/>
          <a:p>
            <a:r>
              <a:rPr lang="en-IN" sz="1799" dirty="0">
                <a:hlinkClick r:id="rId2"/>
              </a:rPr>
              <a:t>https://en.wikipedia.org/wiki/Chmod</a:t>
            </a:r>
            <a:r>
              <a:rPr lang="en-IN" sz="1799" dirty="0"/>
              <a:t> </a:t>
            </a:r>
          </a:p>
        </p:txBody>
      </p:sp>
    </p:spTree>
    <p:extLst>
      <p:ext uri="{BB962C8B-B14F-4D97-AF65-F5344CB8AC3E}">
        <p14:creationId xmlns:p14="http://schemas.microsoft.com/office/powerpoint/2010/main" val="1250690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Types of File System</a:t>
            </a:r>
            <a:endParaRPr lang="en-IN" dirty="0"/>
          </a:p>
        </p:txBody>
      </p:sp>
      <p:sp>
        <p:nvSpPr>
          <p:cNvPr id="3" name="Content Placeholder 2"/>
          <p:cNvSpPr>
            <a:spLocks noGrp="1"/>
          </p:cNvSpPr>
          <p:nvPr>
            <p:ph idx="1"/>
          </p:nvPr>
        </p:nvSpPr>
        <p:spPr/>
        <p:txBody>
          <a:bodyPr>
            <a:normAutofit fontScale="92500" lnSpcReduction="10000"/>
          </a:bodyPr>
          <a:lstStyle/>
          <a:p>
            <a:r>
              <a:rPr lang="en-IN" b="1" dirty="0">
                <a:solidFill>
                  <a:schemeClr val="bg2">
                    <a:lumMod val="25000"/>
                    <a:lumOff val="75000"/>
                  </a:schemeClr>
                </a:solidFill>
              </a:rPr>
              <a:t>1. Ordinary Files</a:t>
            </a:r>
          </a:p>
          <a:p>
            <a:r>
              <a:rPr lang="en-IN" dirty="0"/>
              <a:t>These files are used to store information of the users. It may be some text or any image which is stored. It is normally located under a directory and does not contain any other files.</a:t>
            </a:r>
          </a:p>
          <a:p>
            <a:r>
              <a:rPr lang="en-IN" b="1" dirty="0">
                <a:solidFill>
                  <a:schemeClr val="bg2">
                    <a:lumMod val="25000"/>
                    <a:lumOff val="75000"/>
                  </a:schemeClr>
                </a:solidFill>
              </a:rPr>
              <a:t>2. Directories</a:t>
            </a:r>
          </a:p>
          <a:p>
            <a:r>
              <a:rPr lang="en-IN" dirty="0"/>
              <a:t>Directories help in organizing the files which are present. The directories can contain ordinary files, special files or even other directories. All these directories are the descendants of the root directory.</a:t>
            </a:r>
          </a:p>
          <a:p>
            <a:r>
              <a:rPr lang="en-IN" b="1" dirty="0">
                <a:solidFill>
                  <a:schemeClr val="bg2">
                    <a:lumMod val="25000"/>
                    <a:lumOff val="75000"/>
                  </a:schemeClr>
                </a:solidFill>
              </a:rPr>
              <a:t>3. Special Files</a:t>
            </a:r>
          </a:p>
          <a:p>
            <a:r>
              <a:rPr lang="en-IN" dirty="0"/>
              <a:t>The special files are used to represent physical devices like printer, tape driver or a terminal. Unix considers any device to be a file. Even the terminal is considered to be a file.</a:t>
            </a:r>
          </a:p>
          <a:p>
            <a:endParaRPr lang="en-IN" dirty="0"/>
          </a:p>
        </p:txBody>
      </p:sp>
    </p:spTree>
    <p:extLst>
      <p:ext uri="{BB962C8B-B14F-4D97-AF65-F5344CB8AC3E}">
        <p14:creationId xmlns:p14="http://schemas.microsoft.com/office/powerpoint/2010/main" val="3551257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IN" dirty="0" smtClean="0"/>
              <a:t>Unix File System</a:t>
            </a:r>
            <a:endParaRPr lang="en-IN" dirty="0"/>
          </a:p>
        </p:txBody>
      </p:sp>
      <p:sp>
        <p:nvSpPr>
          <p:cNvPr id="11" name="Content Placeholder 10"/>
          <p:cNvSpPr>
            <a:spLocks noGrp="1"/>
          </p:cNvSpPr>
          <p:nvPr>
            <p:ph idx="1"/>
          </p:nvPr>
        </p:nvSpPr>
        <p:spPr/>
        <p:txBody>
          <a:bodyPr/>
          <a:lstStyle/>
          <a:p>
            <a:r>
              <a:rPr lang="en-IN" dirty="0"/>
              <a:t>Unix File System can be defined as a framework that organizes and stores a huge volume of data that can be handled with ease. It involves elements like file which is a collection of related data that can be viewed logically, appears as a stream of bytes, with attributes containing information in relation to the concerned file. </a:t>
            </a:r>
            <a:endParaRPr lang="en-IN" dirty="0" smtClean="0"/>
          </a:p>
          <a:p>
            <a:r>
              <a:rPr lang="en-IN" dirty="0" smtClean="0"/>
              <a:t>The </a:t>
            </a:r>
            <a:r>
              <a:rPr lang="en-IN" dirty="0"/>
              <a:t>file system consisting of two main </a:t>
            </a:r>
            <a:endParaRPr lang="en-IN" dirty="0" smtClean="0"/>
          </a:p>
          <a:p>
            <a:pPr lvl="1"/>
            <a:r>
              <a:rPr lang="en-IN" dirty="0" smtClean="0"/>
              <a:t> files</a:t>
            </a:r>
          </a:p>
          <a:p>
            <a:pPr lvl="1"/>
            <a:r>
              <a:rPr lang="en-IN" dirty="0" smtClean="0"/>
              <a:t>Directories</a:t>
            </a:r>
            <a:endParaRPr lang="en-IN" dirty="0"/>
          </a:p>
          <a:p>
            <a:pPr marL="231775" lvl="1" indent="0">
              <a:buNone/>
            </a:pPr>
            <a:r>
              <a:rPr lang="en-IN" dirty="0" smtClean="0"/>
              <a:t> </a:t>
            </a:r>
            <a:r>
              <a:rPr lang="en-IN" dirty="0"/>
              <a:t>The entire system following a hierarchy in which directories act as special files that contain multiple files with the highest-level directory in the entire hierarchical structure being termed as root which is symbolically denoted by ‘/’.  There can be many subdirectories under this directory.</a:t>
            </a:r>
          </a:p>
        </p:txBody>
      </p:sp>
    </p:spTree>
    <p:extLst>
      <p:ext uri="{BB962C8B-B14F-4D97-AF65-F5344CB8AC3E}">
        <p14:creationId xmlns:p14="http://schemas.microsoft.com/office/powerpoint/2010/main" val="1964828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Unix</a:t>
            </a:r>
            <a:endParaRPr lang="en-IN" dirty="0"/>
          </a:p>
        </p:txBody>
      </p:sp>
      <p:sp>
        <p:nvSpPr>
          <p:cNvPr id="3" name="Content Placeholder 2"/>
          <p:cNvSpPr>
            <a:spLocks noGrp="1"/>
          </p:cNvSpPr>
          <p:nvPr>
            <p:ph idx="1"/>
          </p:nvPr>
        </p:nvSpPr>
        <p:spPr>
          <a:xfrm>
            <a:off x="405781" y="1268760"/>
            <a:ext cx="10251024" cy="5184575"/>
          </a:xfrm>
        </p:spPr>
        <p:txBody>
          <a:bodyPr>
            <a:normAutofit fontScale="62500" lnSpcReduction="20000"/>
          </a:bodyPr>
          <a:lstStyle/>
          <a:p>
            <a:r>
              <a:rPr lang="en-IN" dirty="0" err="1" smtClean="0"/>
              <a:t>Pwd</a:t>
            </a:r>
            <a:r>
              <a:rPr lang="en-IN" dirty="0" smtClean="0"/>
              <a:t> </a:t>
            </a:r>
          </a:p>
          <a:p>
            <a:pPr lvl="1">
              <a:lnSpc>
                <a:spcPct val="120000"/>
              </a:lnSpc>
              <a:spcBef>
                <a:spcPts val="0"/>
              </a:spcBef>
            </a:pPr>
            <a:r>
              <a:rPr lang="en-IN" dirty="0" smtClean="0"/>
              <a:t>Present working directory</a:t>
            </a:r>
          </a:p>
          <a:p>
            <a:pPr>
              <a:lnSpc>
                <a:spcPct val="120000"/>
              </a:lnSpc>
              <a:spcBef>
                <a:spcPts val="0"/>
              </a:spcBef>
            </a:pPr>
            <a:r>
              <a:rPr lang="en-IN" dirty="0" smtClean="0"/>
              <a:t>Cd  /</a:t>
            </a:r>
          </a:p>
          <a:p>
            <a:pPr lvl="1">
              <a:lnSpc>
                <a:spcPct val="120000"/>
              </a:lnSpc>
              <a:spcBef>
                <a:spcPts val="0"/>
              </a:spcBef>
            </a:pPr>
            <a:r>
              <a:rPr lang="en-IN" dirty="0" smtClean="0"/>
              <a:t>Switch to root /</a:t>
            </a:r>
          </a:p>
          <a:p>
            <a:pPr>
              <a:lnSpc>
                <a:spcPct val="120000"/>
              </a:lnSpc>
              <a:spcBef>
                <a:spcPts val="0"/>
              </a:spcBef>
            </a:pPr>
            <a:r>
              <a:rPr lang="en-IN" dirty="0" smtClean="0"/>
              <a:t>Cd ~</a:t>
            </a:r>
          </a:p>
          <a:p>
            <a:pPr lvl="1">
              <a:lnSpc>
                <a:spcPct val="120000"/>
              </a:lnSpc>
              <a:spcBef>
                <a:spcPts val="0"/>
              </a:spcBef>
            </a:pPr>
            <a:r>
              <a:rPr lang="en-IN" dirty="0" smtClean="0"/>
              <a:t>Switch to home directory</a:t>
            </a:r>
          </a:p>
          <a:p>
            <a:pPr>
              <a:lnSpc>
                <a:spcPct val="120000"/>
              </a:lnSpc>
              <a:spcBef>
                <a:spcPts val="0"/>
              </a:spcBef>
            </a:pPr>
            <a:r>
              <a:rPr lang="en-IN" dirty="0" smtClean="0"/>
              <a:t>Cd /home</a:t>
            </a:r>
          </a:p>
          <a:p>
            <a:pPr lvl="1">
              <a:lnSpc>
                <a:spcPct val="120000"/>
              </a:lnSpc>
              <a:spcBef>
                <a:spcPts val="0"/>
              </a:spcBef>
            </a:pPr>
            <a:r>
              <a:rPr lang="en-IN" dirty="0" smtClean="0"/>
              <a:t>Switch to home folder in </a:t>
            </a:r>
          </a:p>
          <a:p>
            <a:pPr>
              <a:lnSpc>
                <a:spcPct val="120000"/>
              </a:lnSpc>
              <a:spcBef>
                <a:spcPts val="0"/>
              </a:spcBef>
            </a:pPr>
            <a:r>
              <a:rPr lang="en-IN" dirty="0" smtClean="0"/>
              <a:t>Cd .. </a:t>
            </a:r>
          </a:p>
          <a:p>
            <a:pPr lvl="1">
              <a:lnSpc>
                <a:spcPct val="120000"/>
              </a:lnSpc>
              <a:spcBef>
                <a:spcPts val="0"/>
              </a:spcBef>
            </a:pPr>
            <a:r>
              <a:rPr lang="en-IN" dirty="0" smtClean="0"/>
              <a:t>Switch to a folder back in file structure.</a:t>
            </a:r>
            <a:endParaRPr lang="en-IN" dirty="0"/>
          </a:p>
          <a:p>
            <a:pPr>
              <a:lnSpc>
                <a:spcPct val="120000"/>
              </a:lnSpc>
              <a:spcBef>
                <a:spcPts val="0"/>
              </a:spcBef>
            </a:pPr>
            <a:r>
              <a:rPr lang="en-IN" dirty="0" err="1" smtClean="0"/>
              <a:t>Mkdir</a:t>
            </a:r>
            <a:r>
              <a:rPr lang="en-IN" dirty="0" smtClean="0"/>
              <a:t>   &lt;</a:t>
            </a:r>
            <a:r>
              <a:rPr lang="en-IN" dirty="0" err="1" smtClean="0"/>
              <a:t>fodlername</a:t>
            </a:r>
            <a:r>
              <a:rPr lang="en-IN" dirty="0"/>
              <a:t>&gt;</a:t>
            </a:r>
            <a:endParaRPr lang="en-IN" dirty="0" smtClean="0"/>
          </a:p>
          <a:p>
            <a:pPr lvl="1">
              <a:lnSpc>
                <a:spcPct val="120000"/>
              </a:lnSpc>
              <a:spcBef>
                <a:spcPts val="0"/>
              </a:spcBef>
            </a:pPr>
            <a:r>
              <a:rPr lang="en-IN" dirty="0" smtClean="0"/>
              <a:t>Create  a folder</a:t>
            </a:r>
          </a:p>
          <a:p>
            <a:pPr>
              <a:lnSpc>
                <a:spcPct val="120000"/>
              </a:lnSpc>
              <a:spcBef>
                <a:spcPts val="0"/>
              </a:spcBef>
            </a:pPr>
            <a:r>
              <a:rPr lang="en-IN" dirty="0" smtClean="0"/>
              <a:t>Touch student.txt</a:t>
            </a:r>
          </a:p>
          <a:p>
            <a:pPr lvl="1">
              <a:lnSpc>
                <a:spcPct val="120000"/>
              </a:lnSpc>
              <a:spcBef>
                <a:spcPts val="0"/>
              </a:spcBef>
            </a:pPr>
            <a:r>
              <a:rPr lang="en-IN" dirty="0" smtClean="0"/>
              <a:t>Create an empty filer</a:t>
            </a:r>
          </a:p>
          <a:p>
            <a:pPr>
              <a:lnSpc>
                <a:spcPct val="120000"/>
              </a:lnSpc>
              <a:spcBef>
                <a:spcPts val="0"/>
              </a:spcBef>
            </a:pPr>
            <a:r>
              <a:rPr lang="en-IN" dirty="0" smtClean="0"/>
              <a:t>Date</a:t>
            </a:r>
          </a:p>
          <a:p>
            <a:pPr lvl="1">
              <a:lnSpc>
                <a:spcPct val="120000"/>
              </a:lnSpc>
              <a:spcBef>
                <a:spcPts val="0"/>
              </a:spcBef>
            </a:pPr>
            <a:r>
              <a:rPr lang="en-IN" dirty="0" smtClean="0"/>
              <a:t>Display current date</a:t>
            </a:r>
          </a:p>
          <a:p>
            <a:pPr>
              <a:lnSpc>
                <a:spcPct val="120000"/>
              </a:lnSpc>
              <a:spcBef>
                <a:spcPts val="0"/>
              </a:spcBef>
            </a:pPr>
            <a:r>
              <a:rPr lang="en-IN" dirty="0" smtClean="0"/>
              <a:t>Cal</a:t>
            </a:r>
          </a:p>
          <a:p>
            <a:pPr>
              <a:lnSpc>
                <a:spcPct val="120000"/>
              </a:lnSpc>
              <a:spcBef>
                <a:spcPts val="0"/>
              </a:spcBef>
            </a:pPr>
            <a:r>
              <a:rPr lang="en-IN" dirty="0" smtClean="0"/>
              <a:t>Ps </a:t>
            </a:r>
          </a:p>
          <a:p>
            <a:pPr>
              <a:lnSpc>
                <a:spcPct val="120000"/>
              </a:lnSpc>
              <a:spcBef>
                <a:spcPts val="0"/>
              </a:spcBef>
            </a:pPr>
            <a:r>
              <a:rPr lang="en-IN" dirty="0" err="1" smtClean="0"/>
              <a:t>Whoami</a:t>
            </a:r>
            <a:r>
              <a:rPr lang="en-IN" dirty="0" smtClean="0"/>
              <a:t> - </a:t>
            </a:r>
            <a:r>
              <a:rPr lang="en-IN" dirty="0"/>
              <a:t>Print current login user.</a:t>
            </a:r>
            <a:endParaRPr lang="en-IN" dirty="0" smtClean="0"/>
          </a:p>
          <a:p>
            <a:pPr>
              <a:lnSpc>
                <a:spcPct val="120000"/>
              </a:lnSpc>
              <a:spcBef>
                <a:spcPts val="0"/>
              </a:spcBef>
            </a:pPr>
            <a:r>
              <a:rPr lang="en-IN" dirty="0" smtClean="0"/>
              <a:t>Who - </a:t>
            </a:r>
            <a:r>
              <a:rPr lang="en-IN" dirty="0"/>
              <a:t>List all login users</a:t>
            </a:r>
            <a:r>
              <a:rPr lang="en-IN" dirty="0" smtClean="0"/>
              <a:t>.</a:t>
            </a:r>
          </a:p>
          <a:p>
            <a:pPr>
              <a:lnSpc>
                <a:spcPct val="120000"/>
              </a:lnSpc>
              <a:spcBef>
                <a:spcPts val="0"/>
              </a:spcBef>
            </a:pPr>
            <a:r>
              <a:rPr lang="en-IN" dirty="0" smtClean="0"/>
              <a:t>Ps </a:t>
            </a:r>
          </a:p>
          <a:p>
            <a:pPr>
              <a:lnSpc>
                <a:spcPct val="120000"/>
              </a:lnSpc>
              <a:spcBef>
                <a:spcPts val="0"/>
              </a:spcBef>
            </a:pPr>
            <a:r>
              <a:rPr lang="en-IN" dirty="0"/>
              <a:t>echo "$SHELL"</a:t>
            </a:r>
          </a:p>
          <a:p>
            <a:pPr>
              <a:lnSpc>
                <a:spcPct val="120000"/>
              </a:lnSpc>
              <a:spcBef>
                <a:spcPts val="0"/>
              </a:spcBef>
            </a:pPr>
            <a:endParaRPr lang="en-IN" dirty="0" smtClean="0"/>
          </a:p>
          <a:p>
            <a:pPr>
              <a:lnSpc>
                <a:spcPct val="120000"/>
              </a:lnSpc>
              <a:spcBef>
                <a:spcPts val="0"/>
              </a:spcBef>
            </a:pPr>
            <a:endParaRPr lang="en-IN" dirty="0" smtClean="0"/>
          </a:p>
        </p:txBody>
      </p:sp>
    </p:spTree>
    <p:extLst>
      <p:ext uri="{BB962C8B-B14F-4D97-AF65-F5344CB8AC3E}">
        <p14:creationId xmlns:p14="http://schemas.microsoft.com/office/powerpoint/2010/main" val="2966733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3221" y="5270261"/>
            <a:ext cx="8922990" cy="723471"/>
          </a:xfrm>
        </p:spPr>
        <p:txBody>
          <a:bodyPr/>
          <a:lstStyle/>
          <a:p>
            <a:r>
              <a:rPr lang="en-IN" dirty="0" smtClean="0"/>
              <a:t>Unix Commands</a:t>
            </a:r>
            <a:endParaRPr lang="en-IN" dirty="0"/>
          </a:p>
        </p:txBody>
      </p:sp>
      <p:sp>
        <p:nvSpPr>
          <p:cNvPr id="3" name="Content Placeholder 2"/>
          <p:cNvSpPr>
            <a:spLocks noGrp="1"/>
          </p:cNvSpPr>
          <p:nvPr>
            <p:ph idx="1"/>
          </p:nvPr>
        </p:nvSpPr>
        <p:spPr>
          <a:xfrm>
            <a:off x="4174098" y="188640"/>
            <a:ext cx="7528898" cy="4497503"/>
          </a:xfrm>
        </p:spPr>
        <p:txBody>
          <a:bodyPr>
            <a:noAutofit/>
          </a:bodyPr>
          <a:lstStyle/>
          <a:p>
            <a:r>
              <a:rPr lang="en-IN" sz="1200" dirty="0"/>
              <a:t>Three types of files</a:t>
            </a:r>
          </a:p>
          <a:p>
            <a:pPr lvl="1"/>
            <a:r>
              <a:rPr lang="en-IN" sz="1200" dirty="0"/>
              <a:t>Ordinary File</a:t>
            </a:r>
          </a:p>
          <a:p>
            <a:pPr lvl="1"/>
            <a:r>
              <a:rPr lang="en-IN" sz="1200" dirty="0" err="1"/>
              <a:t>Directeries</a:t>
            </a:r>
            <a:endParaRPr lang="en-IN" sz="1200" dirty="0"/>
          </a:p>
          <a:p>
            <a:pPr lvl="1"/>
            <a:r>
              <a:rPr lang="en-IN" sz="1200" dirty="0"/>
              <a:t>Special files</a:t>
            </a:r>
          </a:p>
          <a:p>
            <a:r>
              <a:rPr lang="en-IN" sz="1200" dirty="0"/>
              <a:t>Commands</a:t>
            </a:r>
          </a:p>
          <a:p>
            <a:pPr lvl="1"/>
            <a:r>
              <a:rPr lang="en-IN" sz="1200" dirty="0"/>
              <a:t>Ls </a:t>
            </a:r>
          </a:p>
          <a:p>
            <a:pPr lvl="1"/>
            <a:r>
              <a:rPr lang="en-IN" sz="1200" dirty="0"/>
              <a:t>Ls –l</a:t>
            </a:r>
          </a:p>
          <a:p>
            <a:pPr lvl="2"/>
            <a:r>
              <a:rPr lang="en-IN" sz="1200" b="1" dirty="0"/>
              <a:t>First Column</a:t>
            </a:r>
            <a:r>
              <a:rPr lang="en-IN" sz="1200" dirty="0"/>
              <a:t> − Represents the file type and the permission given on the file. Below is the description of all type of files.</a:t>
            </a:r>
          </a:p>
          <a:p>
            <a:pPr lvl="2"/>
            <a:r>
              <a:rPr lang="en-IN" sz="1200" b="1" dirty="0"/>
              <a:t>Second Column</a:t>
            </a:r>
            <a:r>
              <a:rPr lang="en-IN" sz="1200" dirty="0"/>
              <a:t> − Represents the number of memory blocks taken by the file or directory.</a:t>
            </a:r>
          </a:p>
          <a:p>
            <a:pPr lvl="2"/>
            <a:r>
              <a:rPr lang="en-IN" sz="1200" b="1" dirty="0"/>
              <a:t>Third Column</a:t>
            </a:r>
            <a:r>
              <a:rPr lang="en-IN" sz="1200" dirty="0"/>
              <a:t> − Represents the owner of the file. This is the Unix user who created this file.</a:t>
            </a:r>
          </a:p>
          <a:p>
            <a:pPr lvl="2"/>
            <a:r>
              <a:rPr lang="en-IN" sz="1200" b="1" dirty="0"/>
              <a:t>Fourth Column</a:t>
            </a:r>
            <a:r>
              <a:rPr lang="en-IN" sz="1200" dirty="0"/>
              <a:t> − Represents the group of the owner. Every Unix user will have an associated group.</a:t>
            </a:r>
          </a:p>
          <a:p>
            <a:pPr lvl="2"/>
            <a:r>
              <a:rPr lang="en-IN" sz="1200" b="1" dirty="0"/>
              <a:t>Fifth Column</a:t>
            </a:r>
            <a:r>
              <a:rPr lang="en-IN" sz="1200" dirty="0"/>
              <a:t> − Represents the file size in bytes.</a:t>
            </a:r>
          </a:p>
          <a:p>
            <a:pPr lvl="2"/>
            <a:r>
              <a:rPr lang="en-IN" sz="1200" b="1" dirty="0"/>
              <a:t>Sixth Column</a:t>
            </a:r>
            <a:r>
              <a:rPr lang="en-IN" sz="1200" dirty="0"/>
              <a:t> − Represents the date and the time when this file was created or modified for the last time.</a:t>
            </a:r>
          </a:p>
          <a:p>
            <a:pPr lvl="2"/>
            <a:r>
              <a:rPr lang="en-IN" sz="1200" b="1" dirty="0"/>
              <a:t>Seventh Column</a:t>
            </a:r>
            <a:r>
              <a:rPr lang="en-IN" sz="1200" dirty="0"/>
              <a:t> − Represents the file or the directory name.</a:t>
            </a:r>
          </a:p>
          <a:p>
            <a:pPr lvl="1"/>
            <a:r>
              <a:rPr lang="en-IN" sz="1200" dirty="0"/>
              <a:t> find </a:t>
            </a:r>
            <a:r>
              <a:rPr lang="en-IN" sz="1200" dirty="0" smtClean="0"/>
              <a:t> "</a:t>
            </a:r>
            <a:r>
              <a:rPr lang="en-IN" sz="1200" dirty="0"/>
              <a:t>a.txt</a:t>
            </a:r>
            <a:r>
              <a:rPr lang="en-IN" sz="1200" dirty="0" smtClean="0"/>
              <a:t>"</a:t>
            </a:r>
          </a:p>
          <a:p>
            <a:pPr lvl="1"/>
            <a:r>
              <a:rPr lang="en-IN" sz="1200" dirty="0" smtClean="0"/>
              <a:t>ls </a:t>
            </a:r>
            <a:r>
              <a:rPr lang="en-IN" sz="1200" dirty="0"/>
              <a:t>-l | grep "student</a:t>
            </a:r>
            <a:r>
              <a:rPr lang="en-IN" sz="1200" dirty="0" smtClean="0"/>
              <a:t>“</a:t>
            </a:r>
            <a:endParaRPr lang="en-IN" sz="1200" dirty="0"/>
          </a:p>
          <a:p>
            <a:pPr lvl="1"/>
            <a:r>
              <a:rPr lang="en-IN" sz="1200" dirty="0" err="1"/>
              <a:t>Env</a:t>
            </a:r>
            <a:endParaRPr lang="en-IN" sz="1200" dirty="0"/>
          </a:p>
          <a:p>
            <a:pPr lvl="1"/>
            <a:r>
              <a:rPr lang="en-IN" sz="1200" dirty="0"/>
              <a:t>$ </a:t>
            </a:r>
            <a:r>
              <a:rPr lang="en-IN" sz="1200" dirty="0" err="1"/>
              <a:t>ps</a:t>
            </a:r>
            <a:r>
              <a:rPr lang="en-IN" sz="1200" dirty="0"/>
              <a:t>          // Print processes of current user</a:t>
            </a:r>
          </a:p>
          <a:p>
            <a:pPr lvl="1"/>
            <a:r>
              <a:rPr lang="en-IN" sz="1200" dirty="0"/>
              <a:t>$ </a:t>
            </a:r>
            <a:r>
              <a:rPr lang="en-IN" sz="1200" dirty="0" err="1"/>
              <a:t>ps</a:t>
            </a:r>
            <a:r>
              <a:rPr lang="en-IN" sz="1200" dirty="0"/>
              <a:t> -e       // Print all processes</a:t>
            </a:r>
          </a:p>
          <a:p>
            <a:pPr lvl="1"/>
            <a:r>
              <a:rPr lang="en-IN" sz="1200" dirty="0"/>
              <a:t>$ </a:t>
            </a:r>
            <a:r>
              <a:rPr lang="en-IN" sz="1200" dirty="0" err="1"/>
              <a:t>ps</a:t>
            </a:r>
            <a:r>
              <a:rPr lang="en-IN" sz="1200" dirty="0"/>
              <a:t> -</a:t>
            </a:r>
            <a:r>
              <a:rPr lang="en-IN" sz="1200" dirty="0" err="1"/>
              <a:t>ef</a:t>
            </a:r>
            <a:r>
              <a:rPr lang="en-IN" sz="1200" dirty="0"/>
              <a:t>      // Print all processes in full-listing</a:t>
            </a:r>
          </a:p>
          <a:p>
            <a:pPr lvl="1"/>
            <a:endParaRPr lang="en-IN" sz="1200" dirty="0"/>
          </a:p>
          <a:p>
            <a:pPr lvl="2"/>
            <a:endParaRPr lang="en-IN" sz="1200" dirty="0"/>
          </a:p>
          <a:p>
            <a:endParaRPr lang="en-IN" sz="1200" dirty="0"/>
          </a:p>
        </p:txBody>
      </p:sp>
    </p:spTree>
    <p:extLst>
      <p:ext uri="{BB962C8B-B14F-4D97-AF65-F5344CB8AC3E}">
        <p14:creationId xmlns:p14="http://schemas.microsoft.com/office/powerpoint/2010/main" val="3655186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Cut Command</a:t>
            </a:r>
            <a:endParaRPr lang="en-IN" dirty="0"/>
          </a:p>
        </p:txBody>
      </p:sp>
      <p:sp>
        <p:nvSpPr>
          <p:cNvPr id="3" name="Content Placeholder 2"/>
          <p:cNvSpPr>
            <a:spLocks noGrp="1"/>
          </p:cNvSpPr>
          <p:nvPr>
            <p:ph idx="1"/>
          </p:nvPr>
        </p:nvSpPr>
        <p:spPr/>
        <p:txBody>
          <a:bodyPr>
            <a:normAutofit lnSpcReduction="10000"/>
          </a:bodyPr>
          <a:lstStyle/>
          <a:p>
            <a:pPr marL="0" indent="0">
              <a:buNone/>
            </a:pPr>
            <a:r>
              <a:rPr lang="en-IN" dirty="0"/>
              <a:t>The cut command extracts a given number of characters or columns from a file. For cutting a certain number of columns it is important to specify the delimiter. A delimiter specifies how the columns are separated in a text file</a:t>
            </a:r>
          </a:p>
          <a:p>
            <a:pPr marL="0" indent="0">
              <a:buNone/>
            </a:pPr>
            <a:r>
              <a:rPr lang="en-IN" dirty="0" smtClean="0"/>
              <a:t>Lab :Create a file emp.txt</a:t>
            </a:r>
          </a:p>
          <a:p>
            <a:pPr marL="0" indent="0">
              <a:buNone/>
            </a:pPr>
            <a:r>
              <a:rPr lang="en-IN" dirty="0" smtClean="0"/>
              <a:t>$ </a:t>
            </a:r>
            <a:r>
              <a:rPr lang="en-IN" dirty="0"/>
              <a:t>echo "</a:t>
            </a:r>
            <a:r>
              <a:rPr lang="en-IN" dirty="0" err="1"/>
              <a:t>Employee_id;Employee_name;Department_name;Salary</a:t>
            </a:r>
            <a:endParaRPr lang="en-IN" dirty="0"/>
          </a:p>
          <a:p>
            <a:pPr marL="0" indent="0">
              <a:buNone/>
            </a:pPr>
            <a:r>
              <a:rPr lang="en-IN" dirty="0"/>
              <a:t>	</a:t>
            </a:r>
            <a:r>
              <a:rPr lang="en-IN" dirty="0" smtClean="0"/>
              <a:t> </a:t>
            </a:r>
            <a:r>
              <a:rPr lang="en-IN" dirty="0"/>
              <a:t>10001;Employee1;Electrical;20000</a:t>
            </a:r>
          </a:p>
          <a:p>
            <a:pPr marL="0" indent="0">
              <a:buNone/>
            </a:pPr>
            <a:r>
              <a:rPr lang="en-IN" dirty="0"/>
              <a:t> </a:t>
            </a:r>
            <a:r>
              <a:rPr lang="en-IN" dirty="0" smtClean="0"/>
              <a:t>  	 </a:t>
            </a:r>
            <a:r>
              <a:rPr lang="en-IN" dirty="0"/>
              <a:t>10002; Employee2; Mechanical;30000</a:t>
            </a:r>
          </a:p>
          <a:p>
            <a:pPr marL="0" indent="0">
              <a:buNone/>
            </a:pPr>
            <a:r>
              <a:rPr lang="en-IN" dirty="0"/>
              <a:t>	</a:t>
            </a:r>
            <a:r>
              <a:rPr lang="en-IN" dirty="0" smtClean="0"/>
              <a:t> </a:t>
            </a:r>
            <a:r>
              <a:rPr lang="en-IN" dirty="0"/>
              <a:t>10003;Employee3;Electrical;25000</a:t>
            </a:r>
          </a:p>
          <a:p>
            <a:pPr marL="0" indent="0">
              <a:buNone/>
            </a:pPr>
            <a:r>
              <a:rPr lang="en-IN" dirty="0"/>
              <a:t>	</a:t>
            </a:r>
            <a:r>
              <a:rPr lang="en-IN" dirty="0" smtClean="0"/>
              <a:t> </a:t>
            </a:r>
            <a:r>
              <a:rPr lang="en-IN" dirty="0"/>
              <a:t>10004; Employee4; Civil;40000" </a:t>
            </a:r>
            <a:r>
              <a:rPr lang="en-IN" dirty="0" smtClean="0"/>
              <a:t>    &gt;     emp.txt</a:t>
            </a:r>
            <a:endParaRPr lang="en-IN" dirty="0"/>
          </a:p>
          <a:p>
            <a:endParaRPr lang="en-IN" dirty="0"/>
          </a:p>
        </p:txBody>
      </p:sp>
    </p:spTree>
    <p:extLst>
      <p:ext uri="{BB962C8B-B14F-4D97-AF65-F5344CB8AC3E}">
        <p14:creationId xmlns:p14="http://schemas.microsoft.com/office/powerpoint/2010/main" val="740764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Cut Command</a:t>
            </a:r>
            <a:endParaRPr lang="en-IN" dirty="0"/>
          </a:p>
        </p:txBody>
      </p:sp>
      <p:sp>
        <p:nvSpPr>
          <p:cNvPr id="3" name="Content Placeholder 2"/>
          <p:cNvSpPr>
            <a:spLocks noGrp="1"/>
          </p:cNvSpPr>
          <p:nvPr>
            <p:ph idx="1"/>
          </p:nvPr>
        </p:nvSpPr>
        <p:spPr/>
        <p:txBody>
          <a:bodyPr/>
          <a:lstStyle/>
          <a:p>
            <a:r>
              <a:rPr lang="en-IN" dirty="0" smtClean="0"/>
              <a:t>Extract 5 column</a:t>
            </a:r>
          </a:p>
          <a:p>
            <a:pPr marL="0" indent="0">
              <a:buNone/>
            </a:pPr>
            <a:r>
              <a:rPr lang="en-IN" dirty="0"/>
              <a:t>	</a:t>
            </a:r>
            <a:r>
              <a:rPr lang="en-IN" dirty="0" smtClean="0"/>
              <a:t>$  cut </a:t>
            </a:r>
            <a:r>
              <a:rPr lang="en-IN" dirty="0"/>
              <a:t>-c 5 </a:t>
            </a:r>
            <a:r>
              <a:rPr lang="en-IN" dirty="0" smtClean="0"/>
              <a:t>data.txt</a:t>
            </a:r>
          </a:p>
          <a:p>
            <a:r>
              <a:rPr lang="en-IN" dirty="0" smtClean="0"/>
              <a:t>Extract </a:t>
            </a:r>
          </a:p>
          <a:p>
            <a:pPr lvl="1"/>
            <a:r>
              <a:rPr lang="en-IN" smtClean="0"/>
              <a:t>$ </a:t>
            </a:r>
            <a:r>
              <a:rPr lang="en-IN"/>
              <a:t>cut -c 5-7 emp.txt</a:t>
            </a:r>
          </a:p>
          <a:p>
            <a:pPr lvl="1"/>
            <a:endParaRPr lang="en-IN" dirty="0"/>
          </a:p>
        </p:txBody>
      </p:sp>
    </p:spTree>
    <p:extLst>
      <p:ext uri="{BB962C8B-B14F-4D97-AF65-F5344CB8AC3E}">
        <p14:creationId xmlns:p14="http://schemas.microsoft.com/office/powerpoint/2010/main" val="1322253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Unix – File Permission</a:t>
            </a:r>
            <a:endParaRPr lang="en-IN" dirty="0"/>
          </a:p>
        </p:txBody>
      </p:sp>
      <p:sp>
        <p:nvSpPr>
          <p:cNvPr id="3" name="Content Placeholder 2"/>
          <p:cNvSpPr>
            <a:spLocks noGrp="1"/>
          </p:cNvSpPr>
          <p:nvPr>
            <p:ph idx="1"/>
          </p:nvPr>
        </p:nvSpPr>
        <p:spPr/>
        <p:txBody>
          <a:bodyPr/>
          <a:lstStyle/>
          <a:p>
            <a:r>
              <a:rPr lang="en-IN" dirty="0" smtClean="0"/>
              <a:t> </a:t>
            </a:r>
            <a:r>
              <a:rPr lang="en-IN" b="1" dirty="0"/>
              <a:t>Owner permissions</a:t>
            </a:r>
            <a:r>
              <a:rPr lang="en-IN" dirty="0"/>
              <a:t> − The owner's permissions determine what actions the owner of the file can perform on the file.</a:t>
            </a:r>
          </a:p>
          <a:p>
            <a:r>
              <a:rPr lang="en-IN" b="1" dirty="0"/>
              <a:t>Group permissions</a:t>
            </a:r>
            <a:r>
              <a:rPr lang="en-IN" dirty="0"/>
              <a:t> − The group's permissions determine what actions a user, who is a member of the group that a file belongs to, can perform on the file.</a:t>
            </a:r>
          </a:p>
          <a:p>
            <a:r>
              <a:rPr lang="en-IN" b="1" dirty="0"/>
              <a:t>Other (world) permissions</a:t>
            </a:r>
            <a:r>
              <a:rPr lang="en-IN" dirty="0"/>
              <a:t> − The permissions for others indicate what action all other users can perform on the file</a:t>
            </a:r>
            <a:r>
              <a:rPr lang="en-IN" dirty="0" smtClean="0"/>
              <a:t>.</a:t>
            </a:r>
            <a:r>
              <a:rPr lang="en-IN" b="1" dirty="0"/>
              <a:t> Owner permissions</a:t>
            </a:r>
            <a:r>
              <a:rPr lang="en-IN" dirty="0"/>
              <a:t> − The owner's permissions determine what actions the owner of the file can perform on the file.</a:t>
            </a:r>
          </a:p>
          <a:p>
            <a:r>
              <a:rPr lang="en-IN" b="1" dirty="0"/>
              <a:t>Group permissions</a:t>
            </a:r>
            <a:r>
              <a:rPr lang="en-IN" dirty="0"/>
              <a:t> − The group's permissions determine what actions a user, who is a member of the group that a file belongs to, can perform on the file.</a:t>
            </a:r>
          </a:p>
          <a:p>
            <a:endParaRPr lang="en-IN" dirty="0"/>
          </a:p>
          <a:p>
            <a:endParaRPr lang="en-IN" dirty="0"/>
          </a:p>
        </p:txBody>
      </p:sp>
      <p:pic>
        <p:nvPicPr>
          <p:cNvPr id="4" name="Picture 3"/>
          <p:cNvPicPr>
            <a:picLocks noChangeAspect="1"/>
          </p:cNvPicPr>
          <p:nvPr/>
        </p:nvPicPr>
        <p:blipFill>
          <a:blip r:embed="rId2"/>
          <a:stretch>
            <a:fillRect/>
          </a:stretch>
        </p:blipFill>
        <p:spPr>
          <a:xfrm>
            <a:off x="6537119" y="4316244"/>
            <a:ext cx="5721512" cy="2540863"/>
          </a:xfrm>
          <a:prstGeom prst="rect">
            <a:avLst/>
          </a:prstGeom>
        </p:spPr>
      </p:pic>
    </p:spTree>
    <p:extLst>
      <p:ext uri="{BB962C8B-B14F-4D97-AF65-F5344CB8AC3E}">
        <p14:creationId xmlns:p14="http://schemas.microsoft.com/office/powerpoint/2010/main" val="3757740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b="1" dirty="0"/>
              <a:t>Special System's Environment Variables</a:t>
            </a:r>
            <a:br>
              <a:rPr lang="en-IN" b="1" dirty="0"/>
            </a:br>
            <a:endParaRPr lang="en-IN" dirty="0"/>
          </a:p>
        </p:txBody>
      </p:sp>
      <p:sp>
        <p:nvSpPr>
          <p:cNvPr id="3" name="Content Placeholder 2"/>
          <p:cNvSpPr>
            <a:spLocks noGrp="1"/>
          </p:cNvSpPr>
          <p:nvPr>
            <p:ph idx="1"/>
          </p:nvPr>
        </p:nvSpPr>
        <p:spPr/>
        <p:txBody>
          <a:bodyPr>
            <a:normAutofit fontScale="92500" lnSpcReduction="20000"/>
          </a:bodyPr>
          <a:lstStyle/>
          <a:p>
            <a:r>
              <a:rPr lang="en-IN" dirty="0"/>
              <a:t>HOME: contains your home directory.</a:t>
            </a:r>
          </a:p>
          <a:p>
            <a:r>
              <a:rPr lang="en-IN" dirty="0"/>
              <a:t>PATH: contains the list of search paths for executing programs (defined in /</a:t>
            </a:r>
            <a:r>
              <a:rPr lang="en-IN" dirty="0" err="1"/>
              <a:t>etc</a:t>
            </a:r>
            <a:r>
              <a:rPr lang="en-IN" dirty="0"/>
              <a:t>/profile).</a:t>
            </a:r>
          </a:p>
          <a:p>
            <a:r>
              <a:rPr lang="en-IN" dirty="0"/>
              <a:t>PWD: Full path of current working directory (OLDPWD for the previous working directory).</a:t>
            </a:r>
          </a:p>
          <a:p>
            <a:r>
              <a:rPr lang="en-IN" dirty="0"/>
              <a:t>USER: Current login username.</a:t>
            </a:r>
          </a:p>
          <a:p>
            <a:r>
              <a:rPr lang="en-IN" dirty="0"/>
              <a:t>SHELL: Current shell, e.g., /</a:t>
            </a:r>
            <a:r>
              <a:rPr lang="en-IN" dirty="0" smtClean="0"/>
              <a:t>bin/bash</a:t>
            </a:r>
          </a:p>
          <a:p>
            <a:endParaRPr lang="en-IN" dirty="0"/>
          </a:p>
          <a:p>
            <a:r>
              <a:rPr lang="en-IN" dirty="0" smtClean="0"/>
              <a:t>Set Path Permanently</a:t>
            </a:r>
          </a:p>
          <a:p>
            <a:pPr lvl="1"/>
            <a:r>
              <a:rPr lang="de-DE" dirty="0"/>
              <a:t>export PATH=~/bin:/usr/local/mysql/bin:$</a:t>
            </a:r>
            <a:r>
              <a:rPr lang="de-DE" dirty="0" smtClean="0"/>
              <a:t>PATH</a:t>
            </a:r>
          </a:p>
          <a:p>
            <a:r>
              <a:rPr lang="en-IN" dirty="0"/>
              <a:t>echo "$USER"</a:t>
            </a:r>
          </a:p>
          <a:p>
            <a:endParaRPr lang="en-IN" dirty="0"/>
          </a:p>
        </p:txBody>
      </p:sp>
    </p:spTree>
    <p:extLst>
      <p:ext uri="{BB962C8B-B14F-4D97-AF65-F5344CB8AC3E}">
        <p14:creationId xmlns:p14="http://schemas.microsoft.com/office/powerpoint/2010/main" val="1639550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4033" y="6055060"/>
            <a:ext cx="8532178" cy="723471"/>
          </a:xfrm>
        </p:spPr>
        <p:txBody>
          <a:bodyPr/>
          <a:lstStyle/>
          <a:p>
            <a:r>
              <a:rPr lang="en-IN" dirty="0" smtClean="0"/>
              <a:t>Unix</a:t>
            </a:r>
            <a:endParaRPr lang="en-IN" dirty="0"/>
          </a:p>
        </p:txBody>
      </p:sp>
      <p:sp>
        <p:nvSpPr>
          <p:cNvPr id="3" name="Content Placeholder 2"/>
          <p:cNvSpPr>
            <a:spLocks noGrp="1"/>
          </p:cNvSpPr>
          <p:nvPr>
            <p:ph idx="1"/>
          </p:nvPr>
        </p:nvSpPr>
        <p:spPr>
          <a:xfrm>
            <a:off x="684033" y="673577"/>
            <a:ext cx="8532178" cy="5364233"/>
          </a:xfrm>
        </p:spPr>
        <p:txBody>
          <a:bodyPr>
            <a:noAutofit/>
          </a:bodyPr>
          <a:lstStyle/>
          <a:p>
            <a:r>
              <a:rPr lang="en-IN" sz="1600" dirty="0"/>
              <a:t>Vi student.txt		</a:t>
            </a:r>
          </a:p>
          <a:p>
            <a:pPr lvl="2">
              <a:spcBef>
                <a:spcPts val="0"/>
              </a:spcBef>
            </a:pPr>
            <a:r>
              <a:rPr lang="en-IN" dirty="0" err="1"/>
              <a:t>i</a:t>
            </a:r>
            <a:r>
              <a:rPr lang="en-IN" dirty="0"/>
              <a:t> - Insert at cursor (goes into insert mode)</a:t>
            </a:r>
          </a:p>
          <a:p>
            <a:pPr lvl="2">
              <a:spcBef>
                <a:spcPts val="0"/>
              </a:spcBef>
            </a:pPr>
            <a:r>
              <a:rPr lang="en-IN" dirty="0"/>
              <a:t>:</a:t>
            </a:r>
            <a:r>
              <a:rPr lang="en-IN" dirty="0" err="1"/>
              <a:t>wq</a:t>
            </a:r>
            <a:r>
              <a:rPr lang="en-IN" dirty="0"/>
              <a:t> – Save file</a:t>
            </a:r>
          </a:p>
          <a:p>
            <a:pPr lvl="2">
              <a:spcBef>
                <a:spcPts val="0"/>
              </a:spcBef>
            </a:pPr>
            <a:r>
              <a:rPr lang="en-IN" dirty="0"/>
              <a:t>A – Write after cursor (goes into insert mode)</a:t>
            </a:r>
          </a:p>
          <a:p>
            <a:pPr lvl="2">
              <a:spcBef>
                <a:spcPts val="0"/>
              </a:spcBef>
            </a:pPr>
            <a:r>
              <a:rPr lang="en-IN" dirty="0"/>
              <a:t>A – Write at the end of line (goes into insert mode)</a:t>
            </a:r>
          </a:p>
          <a:p>
            <a:pPr lvl="2">
              <a:spcBef>
                <a:spcPts val="0"/>
              </a:spcBef>
            </a:pPr>
            <a:r>
              <a:rPr lang="en-IN" dirty="0" err="1"/>
              <a:t>Dd</a:t>
            </a:r>
            <a:r>
              <a:rPr lang="en-IN" dirty="0"/>
              <a:t> – Delete line</a:t>
            </a:r>
          </a:p>
          <a:p>
            <a:pPr lvl="2">
              <a:spcBef>
                <a:spcPts val="0"/>
              </a:spcBef>
            </a:pPr>
            <a:r>
              <a:rPr lang="en-IN" dirty="0"/>
              <a:t>ESC – Terminate insert mode</a:t>
            </a:r>
          </a:p>
          <a:p>
            <a:pPr lvl="2">
              <a:spcBef>
                <a:spcPts val="0"/>
              </a:spcBef>
            </a:pPr>
            <a:r>
              <a:rPr lang="en-IN" dirty="0"/>
              <a:t>u – Undo last change</a:t>
            </a:r>
          </a:p>
          <a:p>
            <a:pPr lvl="2">
              <a:spcBef>
                <a:spcPts val="0"/>
              </a:spcBef>
            </a:pPr>
            <a:r>
              <a:rPr lang="en-IN" dirty="0"/>
              <a:t>U – Undo all changes to the entire line</a:t>
            </a:r>
          </a:p>
          <a:p>
            <a:pPr lvl="2">
              <a:spcBef>
                <a:spcPts val="0"/>
              </a:spcBef>
            </a:pPr>
            <a:r>
              <a:rPr lang="en-IN" dirty="0"/>
              <a:t>O – Open a new line (goes into insert mode)</a:t>
            </a:r>
          </a:p>
          <a:p>
            <a:pPr lvl="2">
              <a:spcBef>
                <a:spcPts val="0"/>
              </a:spcBef>
            </a:pPr>
            <a:r>
              <a:rPr lang="en-IN" dirty="0"/>
              <a:t>3dd – Delete 3 lines.</a:t>
            </a:r>
          </a:p>
          <a:p>
            <a:pPr lvl="2">
              <a:spcBef>
                <a:spcPts val="0"/>
              </a:spcBef>
            </a:pPr>
            <a:r>
              <a:rPr lang="en-IN" dirty="0"/>
              <a:t>D – Delete contents of line after the cursor</a:t>
            </a:r>
          </a:p>
          <a:p>
            <a:pPr marL="914126" lvl="2" indent="0">
              <a:spcBef>
                <a:spcPts val="0"/>
              </a:spcBef>
              <a:buNone/>
            </a:pPr>
            <a:endParaRPr lang="en-IN" sz="1200" dirty="0"/>
          </a:p>
          <a:p>
            <a:pPr marL="914126" lvl="2" indent="0">
              <a:buNone/>
            </a:pPr>
            <a:r>
              <a:rPr lang="en-IN" sz="1200" dirty="0"/>
              <a:t>---------------------Moving in file-------------------</a:t>
            </a:r>
          </a:p>
          <a:p>
            <a:pPr lvl="2">
              <a:spcBef>
                <a:spcPts val="0"/>
              </a:spcBef>
            </a:pPr>
            <a:r>
              <a:rPr lang="en-IN" dirty="0"/>
              <a:t>k - Move cursor up</a:t>
            </a:r>
          </a:p>
          <a:p>
            <a:pPr lvl="2">
              <a:spcBef>
                <a:spcPts val="0"/>
              </a:spcBef>
            </a:pPr>
            <a:r>
              <a:rPr lang="en-IN" dirty="0"/>
              <a:t>j - Move cursor down</a:t>
            </a:r>
          </a:p>
          <a:p>
            <a:pPr lvl="2">
              <a:spcBef>
                <a:spcPts val="0"/>
              </a:spcBef>
            </a:pPr>
            <a:r>
              <a:rPr lang="en-IN" dirty="0"/>
              <a:t>h - Move cursor left</a:t>
            </a:r>
          </a:p>
          <a:p>
            <a:pPr lvl="2">
              <a:spcBef>
                <a:spcPts val="0"/>
              </a:spcBef>
            </a:pPr>
            <a:r>
              <a:rPr lang="en-IN" dirty="0"/>
              <a:t>l - Move cursor </a:t>
            </a:r>
            <a:r>
              <a:rPr lang="en-IN" dirty="0" smtClean="0"/>
              <a:t>right</a:t>
            </a:r>
          </a:p>
          <a:p>
            <a:pPr lvl="2"/>
            <a:r>
              <a:rPr lang="en-IN" dirty="0" smtClean="0"/>
              <a:t>---------------Save file </a:t>
            </a:r>
          </a:p>
          <a:p>
            <a:pPr lvl="2">
              <a:spcBef>
                <a:spcPts val="0"/>
              </a:spcBef>
            </a:pPr>
            <a:r>
              <a:rPr lang="en-IN" dirty="0"/>
              <a:t>:w - Save the file but keep it open</a:t>
            </a:r>
          </a:p>
          <a:p>
            <a:pPr lvl="2">
              <a:spcBef>
                <a:spcPts val="0"/>
              </a:spcBef>
            </a:pPr>
            <a:r>
              <a:rPr lang="en-IN" dirty="0"/>
              <a:t>:q - Quit without saving</a:t>
            </a:r>
          </a:p>
          <a:p>
            <a:pPr lvl="2">
              <a:spcBef>
                <a:spcPts val="0"/>
              </a:spcBef>
            </a:pPr>
            <a:r>
              <a:rPr lang="en-IN" dirty="0"/>
              <a:t>:</a:t>
            </a:r>
            <a:r>
              <a:rPr lang="en-IN" dirty="0" err="1"/>
              <a:t>wq</a:t>
            </a:r>
            <a:r>
              <a:rPr lang="en-IN" dirty="0"/>
              <a:t> - Save the file and quit</a:t>
            </a:r>
          </a:p>
          <a:p>
            <a:pPr lvl="2"/>
            <a:endParaRPr lang="en-IN" dirty="0"/>
          </a:p>
          <a:p>
            <a:pPr marL="914126" lvl="2" indent="0">
              <a:buNone/>
            </a:pPr>
            <a:endParaRPr lang="en-IN" sz="1200" dirty="0"/>
          </a:p>
        </p:txBody>
      </p:sp>
    </p:spTree>
    <p:extLst>
      <p:ext uri="{BB962C8B-B14F-4D97-AF65-F5344CB8AC3E}">
        <p14:creationId xmlns:p14="http://schemas.microsoft.com/office/powerpoint/2010/main" val="3967384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Lab: </a:t>
            </a:r>
            <a:endParaRPr lang="en-IN" dirty="0"/>
          </a:p>
        </p:txBody>
      </p:sp>
      <p:sp>
        <p:nvSpPr>
          <p:cNvPr id="6" name="Rectangle 5"/>
          <p:cNvSpPr>
            <a:spLocks noChangeArrowheads="1"/>
          </p:cNvSpPr>
          <p:nvPr/>
        </p:nvSpPr>
        <p:spPr bwMode="auto">
          <a:xfrm>
            <a:off x="2762571" y="1387624"/>
            <a:ext cx="121888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1. Display all files and directory</a:t>
            </a:r>
            <a:endParaRPr kumimoji="0" lang="en-US" altLang="en-US" sz="700" b="0"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2. Display name of current shell</a:t>
            </a:r>
            <a:endParaRPr kumimoji="0" lang="en-US" altLang="en-US" sz="700" b="0"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3. Display name of current working directory</a:t>
            </a:r>
            <a:endParaRPr kumimoji="0" lang="en-US" altLang="en-US" sz="700" b="0"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4. Display today's date</a:t>
            </a:r>
            <a:endParaRPr kumimoji="0" lang="en-US" altLang="en-US" sz="700" b="0"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5. Display calendar of year</a:t>
            </a:r>
            <a:endParaRPr kumimoji="0" lang="en-US" altLang="en-US" sz="700" b="0"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6. Display home directory</a:t>
            </a:r>
            <a:endParaRPr kumimoji="0" lang="en-US" altLang="en-US" sz="700" b="0"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7. Create file structure</a:t>
            </a:r>
            <a:endParaRPr kumimoji="0" lang="en-US" altLang="en-US" sz="700" b="0"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pic>
        <p:nvPicPr>
          <p:cNvPr id="4100"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14092" y="2157602"/>
            <a:ext cx="4975225" cy="2339975"/>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a:spLocks noChangeArrowheads="1"/>
          </p:cNvSpPr>
          <p:nvPr/>
        </p:nvSpPr>
        <p:spPr bwMode="auto">
          <a:xfrm>
            <a:off x="2330523" y="5805264"/>
            <a:ext cx="12188825"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112" tIns="45720" rIns="91440" bIns="228528" numCol="1" anchor="ctr" anchorCtr="0" compatLnSpc="1">
            <a:prstTxWarp prst="textNoShape">
              <a:avLst/>
            </a:prstTxWarp>
            <a:spAutoFit/>
          </a:bodyPr>
          <a:lstStyle>
            <a:lvl1pPr eaLnBrk="0" fontAlgn="base" hangingPunct="0">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defRPr>
                <a:solidFill>
                  <a:schemeClr val="tx1"/>
                </a:solidFill>
                <a:latin typeface="Arial" panose="020B0604020202020204" pitchFamily="34" charset="0"/>
              </a:defRPr>
            </a:lvl1pPr>
            <a:lvl2pPr eaLnBrk="0" fontAlgn="base" hangingPunct="0">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defRPr>
                <a:solidFill>
                  <a:schemeClr val="tx1"/>
                </a:solidFill>
                <a:latin typeface="Arial" panose="020B0604020202020204" pitchFamily="34" charset="0"/>
              </a:defRPr>
            </a:lvl2pPr>
            <a:lvl3pPr eaLnBrk="0" fontAlgn="base" hangingPunct="0">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defRPr>
                <a:solidFill>
                  <a:schemeClr val="tx1"/>
                </a:solidFill>
                <a:latin typeface="Arial" panose="020B0604020202020204" pitchFamily="34" charset="0"/>
              </a:defRPr>
            </a:lvl3pPr>
            <a:lvl4pPr eaLnBrk="0" fontAlgn="base" hangingPunct="0">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defRPr>
                <a:solidFill>
                  <a:schemeClr val="tx1"/>
                </a:solidFill>
                <a:latin typeface="Arial" panose="020B0604020202020204" pitchFamily="34" charset="0"/>
              </a:defRPr>
            </a:lvl4pPr>
            <a:lvl5pPr eaLnBrk="0" fontAlgn="base" hangingPunct="0">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defRPr>
                <a:solidFill>
                  <a:schemeClr val="tx1"/>
                </a:solidFill>
                <a:latin typeface="Arial" panose="020B0604020202020204" pitchFamily="34" charset="0"/>
              </a:defRPr>
            </a:lvl5pPr>
            <a:lvl6pPr eaLnBrk="0" fontAlgn="base" hangingPunct="0">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defRPr>
                <a:solidFill>
                  <a:schemeClr val="tx1"/>
                </a:solidFill>
                <a:latin typeface="Arial" panose="020B0604020202020204" pitchFamily="34" charset="0"/>
              </a:defRPr>
            </a:lvl6pPr>
            <a:lvl7pPr eaLnBrk="0" fontAlgn="base" hangingPunct="0">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defRPr>
                <a:solidFill>
                  <a:schemeClr val="tx1"/>
                </a:solidFill>
                <a:latin typeface="Arial" panose="020B0604020202020204" pitchFamily="34" charset="0"/>
              </a:defRPr>
            </a:lvl7pPr>
            <a:lvl8pPr eaLnBrk="0" fontAlgn="base" hangingPunct="0">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defRPr>
                <a:solidFill>
                  <a:schemeClr val="tx1"/>
                </a:solidFill>
                <a:latin typeface="Arial" panose="020B0604020202020204" pitchFamily="34" charset="0"/>
              </a:defRPr>
            </a:lvl8pPr>
            <a:lvl9pPr eaLnBrk="0" fontAlgn="base" hangingPunct="0">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endParaRPr kumimoji="0" lang="en-US" altLang="en-US" sz="700" b="0"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en-US" altLang="en-US" sz="11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Add some content to student1.txt using vi editor</a:t>
            </a:r>
          </a:p>
          <a:p>
            <a:pPr marL="0" marR="0" lvl="0" indent="0" algn="l" defTabSz="914400" rtl="0" eaLnBrk="0" fontAlgn="base" latinLnBrk="0" hangingPunct="0">
              <a:lnSpc>
                <a:spcPct val="100000"/>
              </a:lnSpc>
              <a:spcBef>
                <a:spcPct val="0"/>
              </a:spcBef>
              <a:spcAft>
                <a:spcPct val="0"/>
              </a:spcAft>
              <a:buClrTx/>
              <a:buSzTx/>
              <a:buFontTx/>
              <a:buAutoNum type="arabicPeriod"/>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en-US" altLang="en-US" sz="11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Create a  file teacher.txt in Students folder and add some content to it.</a:t>
            </a:r>
          </a:p>
          <a:p>
            <a:pPr marL="0" marR="0" lvl="0" indent="0" algn="l" defTabSz="914400" rtl="0" eaLnBrk="0" fontAlgn="base" latinLnBrk="0" hangingPunct="0">
              <a:lnSpc>
                <a:spcPct val="100000"/>
              </a:lnSpc>
              <a:spcBef>
                <a:spcPct val="0"/>
              </a:spcBef>
              <a:spcAft>
                <a:spcPct val="0"/>
              </a:spcAft>
              <a:buClrTx/>
              <a:buSzTx/>
              <a:buFontTx/>
              <a:buAutoNum type="arabicPeriod"/>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en-US" altLang="en-US" sz="11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Copy the teacher.txt from Students </a:t>
            </a:r>
            <a:r>
              <a:rPr kumimoji="0" lang="en-US" altLang="en-US" sz="1100" b="0" i="0" u="none" strike="noStrike" cap="none" normalizeH="0" baseline="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foler</a:t>
            </a:r>
            <a:r>
              <a:rPr kumimoji="0" lang="en-US" altLang="en-US" sz="11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to </a:t>
            </a:r>
            <a:r>
              <a:rPr kumimoji="0" lang="en-US" altLang="en-US" sz="1100" b="0" i="0" u="none" strike="noStrike" cap="none" normalizeH="0" baseline="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Hr</a:t>
            </a:r>
            <a:endParaRPr kumimoji="0" lang="en-US" altLang="en-US" sz="11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en-US" altLang="en-US" sz="11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Create a file admin.txt in </a:t>
            </a:r>
            <a:r>
              <a:rPr kumimoji="0" lang="en-US" altLang="en-US" sz="1100" b="0" i="0" u="none" strike="noStrike" cap="none" normalizeH="0" baseline="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Hr</a:t>
            </a:r>
            <a:r>
              <a:rPr kumimoji="0" lang="en-US" altLang="en-US" sz="11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folder and move it to Transport folder</a:t>
            </a:r>
          </a:p>
          <a:p>
            <a:pPr marL="0" marR="0" lvl="0" indent="0" algn="l" defTabSz="914400" rtl="0" eaLnBrk="0" fontAlgn="base" latinLnBrk="0" hangingPunct="0">
              <a:lnSpc>
                <a:spcPct val="100000"/>
              </a:lnSpc>
              <a:spcBef>
                <a:spcPct val="0"/>
              </a:spcBef>
              <a:spcAft>
                <a:spcPct val="0"/>
              </a:spcAft>
              <a:buClrTx/>
              <a:buSzTx/>
              <a:buFontTx/>
              <a:buAutoNum type="arabicPeriod"/>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en-US" altLang="en-US" sz="11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Move to control from transport folder to Administrator folder. </a:t>
            </a:r>
          </a:p>
          <a:p>
            <a:pPr marL="0" marR="0" lvl="0" indent="0" algn="l" defTabSz="914400" rtl="0" eaLnBrk="0" fontAlgn="base" latinLnBrk="0" hangingPunct="0">
              <a:lnSpc>
                <a:spcPct val="100000"/>
              </a:lnSpc>
              <a:spcBef>
                <a:spcPct val="0"/>
              </a:spcBef>
              <a:spcAft>
                <a:spcPct val="0"/>
              </a:spcAft>
              <a:buClrTx/>
              <a:buSzTx/>
              <a:buFontTx/>
              <a:buAutoNum type="arabicPeriod"/>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en-US" altLang="en-US" sz="11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Move to home directory</a:t>
            </a:r>
          </a:p>
          <a:p>
            <a:pPr marL="0" marR="0" lvl="0" indent="0" algn="l" defTabSz="914400" rtl="0" eaLnBrk="0" fontAlgn="base" latinLnBrk="0" hangingPunct="0">
              <a:lnSpc>
                <a:spcPct val="100000"/>
              </a:lnSpc>
              <a:spcBef>
                <a:spcPct val="0"/>
              </a:spcBef>
              <a:spcAft>
                <a:spcPct val="0"/>
              </a:spcAft>
              <a:buClrTx/>
              <a:buSzTx/>
              <a:buFontTx/>
              <a:buAutoNum type="arabicPeriod"/>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en-US" altLang="en-US" sz="11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Give read, write and execute access to file student.txt</a:t>
            </a:r>
          </a:p>
          <a:p>
            <a:pPr marL="0" marR="0" lvl="0" indent="0" algn="l" defTabSz="914400" rtl="0" eaLnBrk="0" fontAlgn="base" latinLnBrk="0" hangingPunct="0">
              <a:lnSpc>
                <a:spcPct val="100000"/>
              </a:lnSpc>
              <a:spcBef>
                <a:spcPct val="0"/>
              </a:spcBef>
              <a:spcAft>
                <a:spcPct val="0"/>
              </a:spcAft>
              <a:buClrTx/>
              <a:buSzTx/>
              <a:buFontTx/>
              <a:buAutoNum type="arabicPeriod"/>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en-US" altLang="en-US" sz="11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Display all hidden files.</a:t>
            </a:r>
          </a:p>
          <a:p>
            <a:pPr marL="0" marR="0" lvl="0" indent="0" algn="l" defTabSz="914400" rtl="0" eaLnBrk="0" fontAlgn="base" latinLnBrk="0" hangingPunct="0">
              <a:lnSpc>
                <a:spcPct val="100000"/>
              </a:lnSpc>
              <a:spcBef>
                <a:spcPct val="0"/>
              </a:spcBef>
              <a:spcAft>
                <a:spcPct val="0"/>
              </a:spcAft>
              <a:buClrTx/>
              <a:buSzTx/>
              <a:buFontTx/>
              <a:buAutoNum type="arabicPeriod"/>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en-US" altLang="en-US" sz="11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List all files found in the current directory and its hierarchy</a:t>
            </a:r>
            <a:endParaRPr kumimoji="0" lang="en-US" altLang="en-US" sz="700" b="0" i="0" u="none" strike="noStrike" cap="none" normalizeH="0" baseline="0" dirty="0" smtClean="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AutoNum type="alphaLcPeriod"/>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en-US" altLang="en-US" sz="1100" b="0" i="0" u="none" strike="noStrike" cap="none" normalizeH="0" baseline="0" dirty="0" smtClean="0">
                <a:ln>
                  <a:noFill/>
                </a:ln>
                <a:solidFill>
                  <a:srgbClr val="3A3A3A"/>
                </a:solidFill>
                <a:effectLst/>
                <a:latin typeface="inherit"/>
                <a:ea typeface="Times New Roman" panose="02020603050405020304" pitchFamily="18" charset="0"/>
                <a:cs typeface="Courier New" panose="02070309020205020404" pitchFamily="49" charset="0"/>
              </a:rPr>
              <a:t>$ find.</a:t>
            </a:r>
            <a:endParaRPr kumimoji="0" lang="en-US" altLang="en-US" sz="7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AutoNum type="arabicPeriod"/>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en-US" altLang="en-US" sz="11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List all files found in the current hierarchy, and all the hierarchy below /school/Administration</a:t>
            </a:r>
            <a:endParaRPr kumimoji="0" lang="en-US" altLang="en-US" sz="700" b="0" i="0" u="none" strike="noStrike" cap="none" normalizeH="0" baseline="0" dirty="0" smtClean="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AutoNum type="alphaLcPeriod"/>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en-US" altLang="en-US" sz="1100" b="0" i="0" u="none" strike="noStrike" cap="none" normalizeH="0" baseline="0" dirty="0" smtClean="0">
                <a:ln>
                  <a:noFill/>
                </a:ln>
                <a:solidFill>
                  <a:srgbClr val="3A3A3A"/>
                </a:solidFill>
                <a:effectLst/>
                <a:latin typeface="inherit"/>
                <a:ea typeface="Times New Roman" panose="02020603050405020304" pitchFamily="18" charset="0"/>
                <a:cs typeface="Courier New" panose="02070309020205020404" pitchFamily="49" charset="0"/>
              </a:rPr>
              <a:t>find. /school/Administration</a:t>
            </a:r>
            <a:r>
              <a:rPr kumimoji="0" lang="en-US" altLang="en-US" sz="700" b="0" i="0" u="none" strike="noStrike" cap="none" normalizeH="0" baseline="0" dirty="0" smtClean="0">
                <a:ln>
                  <a:noFill/>
                </a:ln>
                <a:solidFill>
                  <a:schemeClr val="tx1"/>
                </a:solidFill>
                <a:effectLst/>
              </a:rPr>
              <a:t> </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501304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spTree>
    <p:extLst>
      <p:ext uri="{BB962C8B-B14F-4D97-AF65-F5344CB8AC3E}">
        <p14:creationId xmlns:p14="http://schemas.microsoft.com/office/powerpoint/2010/main" val="1192489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Containerization and VM</a:t>
            </a:r>
            <a:endParaRPr lang="en-IN" dirty="0"/>
          </a:p>
        </p:txBody>
      </p:sp>
      <p:pic>
        <p:nvPicPr>
          <p:cNvPr id="4" name="Picture 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0603" y="1773904"/>
            <a:ext cx="5183227" cy="417537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52447" y="1767065"/>
            <a:ext cx="4842565" cy="41822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7364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Unix </a:t>
            </a:r>
            <a:r>
              <a:rPr lang="en-IN" dirty="0" err="1" smtClean="0"/>
              <a:t>FileSystem</a:t>
            </a:r>
            <a:endParaRPr lang="en-IN" dirty="0"/>
          </a:p>
        </p:txBody>
      </p:sp>
      <p:sp>
        <p:nvSpPr>
          <p:cNvPr id="3" name="Content Placeholder 2"/>
          <p:cNvSpPr>
            <a:spLocks noGrp="1"/>
          </p:cNvSpPr>
          <p:nvPr>
            <p:ph idx="1"/>
          </p:nvPr>
        </p:nvSpPr>
        <p:spPr>
          <a:xfrm>
            <a:off x="549797" y="1268761"/>
            <a:ext cx="10107008" cy="4751040"/>
          </a:xfrm>
        </p:spPr>
        <p:txBody>
          <a:bodyPr>
            <a:normAutofit/>
          </a:bodyPr>
          <a:lstStyle/>
          <a:p>
            <a:r>
              <a:rPr lang="en-IN" sz="1600" b="1" dirty="0">
                <a:solidFill>
                  <a:schemeClr val="bg2">
                    <a:lumMod val="25000"/>
                    <a:lumOff val="75000"/>
                  </a:schemeClr>
                </a:solidFill>
              </a:rPr>
              <a:t>bin:</a:t>
            </a:r>
            <a:r>
              <a:rPr lang="en-IN" sz="1600" dirty="0"/>
              <a:t> It is a short form for binary files. This directory stores the commonly used executable commands.</a:t>
            </a:r>
          </a:p>
          <a:p>
            <a:r>
              <a:rPr lang="en-IN" sz="1600" b="1" dirty="0" err="1">
                <a:solidFill>
                  <a:schemeClr val="bg2">
                    <a:lumMod val="25000"/>
                    <a:lumOff val="75000"/>
                  </a:schemeClr>
                </a:solidFill>
              </a:rPr>
              <a:t>mnt</a:t>
            </a:r>
            <a:r>
              <a:rPr lang="en-IN" sz="1600" b="1" dirty="0">
                <a:solidFill>
                  <a:schemeClr val="bg2">
                    <a:lumMod val="25000"/>
                    <a:lumOff val="75000"/>
                  </a:schemeClr>
                </a:solidFill>
              </a:rPr>
              <a:t>: </a:t>
            </a:r>
            <a:r>
              <a:rPr lang="en-IN" sz="1600" dirty="0"/>
              <a:t>This contains information regarding the mounted devices.</a:t>
            </a:r>
          </a:p>
          <a:p>
            <a:r>
              <a:rPr lang="en-IN" sz="1600" b="1" dirty="0">
                <a:solidFill>
                  <a:schemeClr val="bg2">
                    <a:lumMod val="25000"/>
                    <a:lumOff val="75000"/>
                  </a:schemeClr>
                </a:solidFill>
              </a:rPr>
              <a:t>root:</a:t>
            </a:r>
            <a:r>
              <a:rPr lang="en-IN" sz="1600" dirty="0"/>
              <a:t> This is the root user’s home directory.</a:t>
            </a:r>
          </a:p>
          <a:p>
            <a:r>
              <a:rPr lang="en-IN" sz="1600" b="1" dirty="0" err="1">
                <a:solidFill>
                  <a:schemeClr val="bg2">
                    <a:lumMod val="25000"/>
                    <a:lumOff val="75000"/>
                  </a:schemeClr>
                </a:solidFill>
              </a:rPr>
              <a:t>tmp</a:t>
            </a:r>
            <a:r>
              <a:rPr lang="en-IN" sz="1600" b="1" dirty="0">
                <a:solidFill>
                  <a:schemeClr val="bg2">
                    <a:lumMod val="25000"/>
                    <a:lumOff val="75000"/>
                  </a:schemeClr>
                </a:solidFill>
              </a:rPr>
              <a:t>:</a:t>
            </a:r>
            <a:r>
              <a:rPr lang="en-IN" sz="1600" dirty="0"/>
              <a:t> This is a storage for temporary files. As they are temporary they are removed periodically from the filesystem.</a:t>
            </a:r>
          </a:p>
          <a:p>
            <a:r>
              <a:rPr lang="en-IN" sz="1600" b="1" dirty="0" err="1">
                <a:solidFill>
                  <a:schemeClr val="bg2">
                    <a:lumMod val="25000"/>
                    <a:lumOff val="75000"/>
                  </a:schemeClr>
                </a:solidFill>
              </a:rPr>
              <a:t>usr</a:t>
            </a:r>
            <a:r>
              <a:rPr lang="en-IN" sz="1600" b="1" dirty="0">
                <a:solidFill>
                  <a:schemeClr val="bg2">
                    <a:lumMod val="25000"/>
                    <a:lumOff val="75000"/>
                  </a:schemeClr>
                </a:solidFill>
              </a:rPr>
              <a:t>:</a:t>
            </a:r>
            <a:r>
              <a:rPr lang="en-IN" sz="1600" dirty="0"/>
              <a:t> It contains a set of executable commands</a:t>
            </a:r>
          </a:p>
          <a:p>
            <a:r>
              <a:rPr lang="en-IN" sz="1600" b="1" dirty="0">
                <a:solidFill>
                  <a:schemeClr val="bg2">
                    <a:lumMod val="25000"/>
                    <a:lumOff val="75000"/>
                  </a:schemeClr>
                </a:solidFill>
              </a:rPr>
              <a:t>home</a:t>
            </a:r>
            <a:r>
              <a:rPr lang="en-IN" sz="1600" b="1" dirty="0"/>
              <a:t>:</a:t>
            </a:r>
            <a:r>
              <a:rPr lang="en-IN" sz="1600" dirty="0"/>
              <a:t> It has a collection of directories and files.</a:t>
            </a:r>
          </a:p>
          <a:p>
            <a:r>
              <a:rPr lang="en-IN" sz="1600" b="1" dirty="0">
                <a:solidFill>
                  <a:schemeClr val="bg2">
                    <a:lumMod val="25000"/>
                    <a:lumOff val="75000"/>
                  </a:schemeClr>
                </a:solidFill>
              </a:rPr>
              <a:t>proc:</a:t>
            </a:r>
            <a:r>
              <a:rPr lang="en-IN" sz="1600" dirty="0"/>
              <a:t> It contains files that are related to system processes.</a:t>
            </a:r>
          </a:p>
          <a:p>
            <a:endParaRPr lang="en-IN" sz="1600" dirty="0"/>
          </a:p>
        </p:txBody>
      </p:sp>
      <p:pic>
        <p:nvPicPr>
          <p:cNvPr id="4" name="Picture 3"/>
          <p:cNvPicPr>
            <a:picLocks noChangeAspect="1"/>
          </p:cNvPicPr>
          <p:nvPr/>
        </p:nvPicPr>
        <p:blipFill>
          <a:blip r:embed="rId2"/>
          <a:stretch>
            <a:fillRect/>
          </a:stretch>
        </p:blipFill>
        <p:spPr>
          <a:xfrm>
            <a:off x="6598468" y="3720688"/>
            <a:ext cx="5549299" cy="3129304"/>
          </a:xfrm>
          <a:prstGeom prst="rect">
            <a:avLst/>
          </a:prstGeom>
        </p:spPr>
      </p:pic>
    </p:spTree>
    <p:extLst>
      <p:ext uri="{BB962C8B-B14F-4D97-AF65-F5344CB8AC3E}">
        <p14:creationId xmlns:p14="http://schemas.microsoft.com/office/powerpoint/2010/main" val="2763754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File </a:t>
            </a:r>
            <a:r>
              <a:rPr lang="en-IN" dirty="0" err="1" smtClean="0"/>
              <a:t>Permssion</a:t>
            </a:r>
            <a:endParaRPr lang="en-IN" dirty="0"/>
          </a:p>
        </p:txBody>
      </p:sp>
      <p:pic>
        <p:nvPicPr>
          <p:cNvPr id="5" name="Content Placeholder 4"/>
          <p:cNvPicPr>
            <a:picLocks noGrp="1" noChangeAspect="1"/>
          </p:cNvPicPr>
          <p:nvPr>
            <p:ph idx="1"/>
          </p:nvPr>
        </p:nvPicPr>
        <p:blipFill>
          <a:blip r:embed="rId2"/>
          <a:stretch>
            <a:fillRect/>
          </a:stretch>
        </p:blipFill>
        <p:spPr>
          <a:xfrm>
            <a:off x="981844" y="1196752"/>
            <a:ext cx="3581710" cy="1714649"/>
          </a:xfrm>
          <a:prstGeom prst="rect">
            <a:avLst/>
          </a:prstGeom>
        </p:spPr>
      </p:pic>
      <p:pic>
        <p:nvPicPr>
          <p:cNvPr id="6" name="Picture 5"/>
          <p:cNvPicPr>
            <a:picLocks noChangeAspect="1"/>
          </p:cNvPicPr>
          <p:nvPr/>
        </p:nvPicPr>
        <p:blipFill>
          <a:blip r:embed="rId3"/>
          <a:stretch>
            <a:fillRect/>
          </a:stretch>
        </p:blipFill>
        <p:spPr>
          <a:xfrm>
            <a:off x="981844" y="3212976"/>
            <a:ext cx="6995766" cy="2476715"/>
          </a:xfrm>
          <a:prstGeom prst="rect">
            <a:avLst/>
          </a:prstGeom>
        </p:spPr>
      </p:pic>
    </p:spTree>
    <p:extLst>
      <p:ext uri="{BB962C8B-B14F-4D97-AF65-F5344CB8AC3E}">
        <p14:creationId xmlns:p14="http://schemas.microsoft.com/office/powerpoint/2010/main" val="187051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heme/theme1.xml><?xml version="1.0" encoding="utf-8"?>
<a:theme xmlns:a="http://schemas.openxmlformats.org/drawingml/2006/main" name="Digital Blue Tunnel 16x9">
  <a:themeElements>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02895261.potx" id="{4CBF9558-C12D-4F51-9AA3-9D0796951DBC}" vid="{FFC159E6-A134-46E7-B1A0-C306E39FC295}"/>
    </a:ext>
  </a:extLst>
</a:theme>
</file>

<file path=ppt/theme/theme2.xml><?xml version="1.0" encoding="utf-8"?>
<a:theme xmlns:a="http://schemas.openxmlformats.org/drawingml/2006/main" name="Office Theme">
  <a:themeElements>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Business digital blue tunnel presentation (widescreen)</Template>
  <TotalTime>3289</TotalTime>
  <Words>3418</Words>
  <Application>Microsoft Office PowerPoint</Application>
  <PresentationFormat>Custom</PresentationFormat>
  <Paragraphs>589</Paragraphs>
  <Slides>79</Slides>
  <Notes>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79</vt:i4>
      </vt:variant>
    </vt:vector>
  </HeadingPairs>
  <TitlesOfParts>
    <vt:vector size="88" baseType="lpstr">
      <vt:lpstr>Arial</vt:lpstr>
      <vt:lpstr>Calibri</vt:lpstr>
      <vt:lpstr>Corbel</vt:lpstr>
      <vt:lpstr>Courier New</vt:lpstr>
      <vt:lpstr>Helvetica Neue</vt:lpstr>
      <vt:lpstr>inherit</vt:lpstr>
      <vt:lpstr>Segoe UI</vt:lpstr>
      <vt:lpstr>Times New Roman</vt:lpstr>
      <vt:lpstr>Digital Blue Tunnel 16x9</vt:lpstr>
      <vt:lpstr>Day 5</vt:lpstr>
      <vt:lpstr>Topics</vt:lpstr>
      <vt:lpstr>Unix</vt:lpstr>
      <vt:lpstr>Operating System</vt:lpstr>
      <vt:lpstr>Unix Architecture</vt:lpstr>
      <vt:lpstr>Unix Architecture</vt:lpstr>
      <vt:lpstr>Unix File System</vt:lpstr>
      <vt:lpstr>Unix FileSystem</vt:lpstr>
      <vt:lpstr>File Permssion</vt:lpstr>
      <vt:lpstr>Lab: FilePermission</vt:lpstr>
      <vt:lpstr>Types of File System</vt:lpstr>
      <vt:lpstr>Unix</vt:lpstr>
      <vt:lpstr>Unix Commands</vt:lpstr>
      <vt:lpstr>Cut Command</vt:lpstr>
      <vt:lpstr>Cut Command</vt:lpstr>
      <vt:lpstr>Head</vt:lpstr>
      <vt:lpstr>TAIL</vt:lpstr>
      <vt:lpstr>Unix – File Permission</vt:lpstr>
      <vt:lpstr>Special System's Environment Variables </vt:lpstr>
      <vt:lpstr>Unix</vt:lpstr>
      <vt:lpstr>Lab: </vt:lpstr>
      <vt:lpstr>PowerPoint Presentation</vt:lpstr>
      <vt:lpstr>Containerization and VM</vt:lpstr>
      <vt:lpstr>Cloud Computing Overview</vt:lpstr>
      <vt:lpstr>Why Cloud Computing?</vt:lpstr>
      <vt:lpstr>Types of Computing Models</vt:lpstr>
      <vt:lpstr>Benefits of cloud computing</vt:lpstr>
      <vt:lpstr>Cloud Computing Deployment Model</vt:lpstr>
      <vt:lpstr>What is AWS?</vt:lpstr>
      <vt:lpstr>AWS Services</vt:lpstr>
      <vt:lpstr>AWS Global Infra Structure</vt:lpstr>
      <vt:lpstr>Virtual Private Cloud</vt:lpstr>
      <vt:lpstr>Why VPC?</vt:lpstr>
      <vt:lpstr>AWS VPC</vt:lpstr>
      <vt:lpstr>Create an AWS Account</vt:lpstr>
      <vt:lpstr>IAM Service</vt:lpstr>
      <vt:lpstr>AWS IAM</vt:lpstr>
      <vt:lpstr>AWS Users</vt:lpstr>
      <vt:lpstr>AWS EC2</vt:lpstr>
      <vt:lpstr>EC2 Configuration</vt:lpstr>
      <vt:lpstr>On Demand</vt:lpstr>
      <vt:lpstr>Steps to Create EC2</vt:lpstr>
      <vt:lpstr>EC2 – Step 1 -2</vt:lpstr>
      <vt:lpstr>Ec2- Step 3</vt:lpstr>
      <vt:lpstr>Ec2- Step 4</vt:lpstr>
      <vt:lpstr>Ec2 - Step 6</vt:lpstr>
      <vt:lpstr>Connect to EC2 instance </vt:lpstr>
      <vt:lpstr>What is SSH?</vt:lpstr>
      <vt:lpstr>How does it work?</vt:lpstr>
      <vt:lpstr>SSH connection using GitBash</vt:lpstr>
      <vt:lpstr>Setup a WebServer to display web page on EC2</vt:lpstr>
      <vt:lpstr>Launch  Without ssh</vt:lpstr>
      <vt:lpstr>Create Index file and run on browser</vt:lpstr>
      <vt:lpstr>Security Groups</vt:lpstr>
      <vt:lpstr>Security Group</vt:lpstr>
      <vt:lpstr>Characteristics </vt:lpstr>
      <vt:lpstr>AWS EBS (Elastic Block Store)</vt:lpstr>
      <vt:lpstr>Package Management</vt:lpstr>
      <vt:lpstr>PowerPoint Presentation</vt:lpstr>
      <vt:lpstr>What is S3</vt:lpstr>
      <vt:lpstr>Unix</vt:lpstr>
      <vt:lpstr>Operating System</vt:lpstr>
      <vt:lpstr>Unix Architecture</vt:lpstr>
      <vt:lpstr>Unix Architecture</vt:lpstr>
      <vt:lpstr>Unix File System</vt:lpstr>
      <vt:lpstr>Unix FileSystem</vt:lpstr>
      <vt:lpstr>File Permssion</vt:lpstr>
      <vt:lpstr>Lab: FilePermission</vt:lpstr>
      <vt:lpstr>Types of File System</vt:lpstr>
      <vt:lpstr>Unix</vt:lpstr>
      <vt:lpstr>Unix Commands</vt:lpstr>
      <vt:lpstr>Cut Command</vt:lpstr>
      <vt:lpstr>Cut Command</vt:lpstr>
      <vt:lpstr>Unix – File Permission</vt:lpstr>
      <vt:lpstr>Special System's Environment Variables </vt:lpstr>
      <vt:lpstr>Unix</vt:lpstr>
      <vt:lpstr>Lab: </vt:lpstr>
      <vt:lpstr>PowerPoint Presentation</vt:lpstr>
      <vt:lpstr>Containerization and VM</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AWS Introduction</dc:title>
  <dc:creator>ADMIN</dc:creator>
  <cp:lastModifiedBy>Microsoft account</cp:lastModifiedBy>
  <cp:revision>179</cp:revision>
  <dcterms:created xsi:type="dcterms:W3CDTF">2020-07-01T17:29:47Z</dcterms:created>
  <dcterms:modified xsi:type="dcterms:W3CDTF">2021-06-07T13:40:49Z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0x0101006EDDDB5EE6D98C44930B742096920B300400F5B6D36B3EF94B4E9A635CDF2A18F5B8</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